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2" r:id="rId6"/>
    <p:sldId id="261" r:id="rId7"/>
    <p:sldId id="263" r:id="rId8"/>
    <p:sldId id="264" r:id="rId9"/>
    <p:sldId id="266" r:id="rId10"/>
    <p:sldId id="267" r:id="rId11"/>
    <p:sldId id="268" r:id="rId12"/>
    <p:sldId id="269" r:id="rId13"/>
    <p:sldId id="270" r:id="rId14"/>
  </p:sldIdLst>
  <p:sldSz cx="12192000" cy="6858000"/>
  <p:notesSz cx="6792913" cy="99250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AAD"/>
    <a:srgbClr val="0249A4"/>
    <a:srgbClr val="2A436A"/>
    <a:srgbClr val="FF3030"/>
    <a:srgbClr val="4E6383"/>
    <a:srgbClr val="2E476D"/>
    <a:srgbClr val="4FADE8"/>
    <a:srgbClr val="EA008C"/>
    <a:srgbClr val="50ADE7"/>
    <a:srgbClr val="84C4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5" d="100"/>
          <a:sy n="85" d="100"/>
        </p:scale>
        <p:origin x="22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AD3DFB-BDC5-C311-979E-DD63D3727DF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8BC72F9-A503-524F-9031-32A2F24075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F84F381-12B5-3B03-9842-4D4E3A1C9384}"/>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5" name="Espace réservé du pied de page 4">
            <a:extLst>
              <a:ext uri="{FF2B5EF4-FFF2-40B4-BE49-F238E27FC236}">
                <a16:creationId xmlns:a16="http://schemas.microsoft.com/office/drawing/2014/main" id="{D43A8142-6B19-1D38-D89F-FF6878047E5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FA2F7E9-AC1C-C0CA-AA21-B55AEDB9B5F5}"/>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1341118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D4C395-5027-50EC-DE98-7A98DFABE3E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D7A6B21-4DBE-4040-FA51-FF5ED03DD78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C5BE423-E4C5-490D-0860-FF8E147BA68C}"/>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5" name="Espace réservé du pied de page 4">
            <a:extLst>
              <a:ext uri="{FF2B5EF4-FFF2-40B4-BE49-F238E27FC236}">
                <a16:creationId xmlns:a16="http://schemas.microsoft.com/office/drawing/2014/main" id="{48130232-7093-BF29-18E0-58C41A9245A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D3A489-CC52-BC81-FCD9-D2DC92D50FF0}"/>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128626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F25679-724D-34F5-2F67-A65D08EBF6A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254C237-6F1F-AF0A-6F1A-4F60008430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5237CF7-BA43-84ED-0E52-A9E2DEC6D31A}"/>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5" name="Espace réservé du pied de page 4">
            <a:extLst>
              <a:ext uri="{FF2B5EF4-FFF2-40B4-BE49-F238E27FC236}">
                <a16:creationId xmlns:a16="http://schemas.microsoft.com/office/drawing/2014/main" id="{43EBD3CB-08E1-4758-2D14-85CECB3A3A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07641A-5F64-3DB9-083A-3DE5614005CB}"/>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3290646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D12518-76A3-DCC0-3F78-5D0B62CCB6B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F75CE35-4377-4FE6-094A-790DCBD09B5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150225A-E2F1-4F3B-272F-45F0670D90D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7236273-DD7E-37CC-90D8-EFA531DEF5EC}"/>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6" name="Espace réservé du pied de page 5">
            <a:extLst>
              <a:ext uri="{FF2B5EF4-FFF2-40B4-BE49-F238E27FC236}">
                <a16:creationId xmlns:a16="http://schemas.microsoft.com/office/drawing/2014/main" id="{55FDE7E4-5467-3CB4-11F1-5A97F32D8BC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8BACE61-31F3-82D6-D156-4902911CFE96}"/>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1274884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056E4F-057C-C30C-3276-774B4ADFE52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3003FE5-4AC8-4560-5DB8-50A8B4F64C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93F7842-6745-D0CF-24CD-A4F41FB8726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1D9602C-F5AB-428B-0CB2-88654532D6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20BA165-B7D4-933E-EADD-F028ACEC7BB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BA1EFCB-B959-03C8-5430-AAC277E9CF30}"/>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8" name="Espace réservé du pied de page 7">
            <a:extLst>
              <a:ext uri="{FF2B5EF4-FFF2-40B4-BE49-F238E27FC236}">
                <a16:creationId xmlns:a16="http://schemas.microsoft.com/office/drawing/2014/main" id="{82F168C8-3F99-86D6-DCAA-472221FA650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DFCAACE-AF1A-78D5-83D9-2C28EA27EF33}"/>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428235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A2968-016D-983D-E4F9-F54A2B6DAA2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821B310-0511-DFB6-7486-4F22C21A6349}"/>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4" name="Espace réservé du pied de page 3">
            <a:extLst>
              <a:ext uri="{FF2B5EF4-FFF2-40B4-BE49-F238E27FC236}">
                <a16:creationId xmlns:a16="http://schemas.microsoft.com/office/drawing/2014/main" id="{5113238E-4F39-6B9A-F1C3-863BCA11B55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AF7D1AF-1E18-E9FF-4762-BA999C8741EF}"/>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309023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E737DE6-7F0D-4555-4F46-D7D2A7A88D2C}"/>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3" name="Espace réservé du pied de page 2">
            <a:extLst>
              <a:ext uri="{FF2B5EF4-FFF2-40B4-BE49-F238E27FC236}">
                <a16:creationId xmlns:a16="http://schemas.microsoft.com/office/drawing/2014/main" id="{717A2A5C-6171-A94A-4C73-C98509123A8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F489F9D-4B89-835B-CB80-0671E3E3CE64}"/>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1017865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A5DB72-D87A-7CB0-EEA7-C10ED79B90B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E7F267E-FDAE-D02E-02F2-14E56A98BC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F1ACC1B-A710-D91F-A9B1-00BC628AF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258073-F331-54DD-D81C-FC0787A68B5C}"/>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6" name="Espace réservé du pied de page 5">
            <a:extLst>
              <a:ext uri="{FF2B5EF4-FFF2-40B4-BE49-F238E27FC236}">
                <a16:creationId xmlns:a16="http://schemas.microsoft.com/office/drawing/2014/main" id="{A0065500-CFBB-F52F-4173-E53B0D7DA77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3F7177-3097-95F5-125E-4037FE69A2FB}"/>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622289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E1BC93-3DC2-4C59-0BD2-77EA371DEA1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06A4A7F-6EE0-2F1B-09B6-45F7C1F8B8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EB3964D-4D4F-F040-556B-EA7D0DF6CC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6F91535-A8B0-47B9-21E7-E676E2440317}"/>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6" name="Espace réservé du pied de page 5">
            <a:extLst>
              <a:ext uri="{FF2B5EF4-FFF2-40B4-BE49-F238E27FC236}">
                <a16:creationId xmlns:a16="http://schemas.microsoft.com/office/drawing/2014/main" id="{12DC3E6F-1D14-CDA4-72F7-D611CE101EF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94800E6-98F0-919E-2842-28F1C060BEED}"/>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368085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6FCFF4-CC1D-62C0-5616-511D583CEAB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B937819-2AD8-068E-5EF8-DD61501B58C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6732B26-93ED-8B92-2514-7495851417BF}"/>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5" name="Espace réservé du pied de page 4">
            <a:extLst>
              <a:ext uri="{FF2B5EF4-FFF2-40B4-BE49-F238E27FC236}">
                <a16:creationId xmlns:a16="http://schemas.microsoft.com/office/drawing/2014/main" id="{CA89E07C-7D47-CA08-1ADF-1BD740586B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4D229F5-FD4E-FBF0-A76B-6B153EE68513}"/>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1412361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58A0F64-A12A-357A-6C6A-1E1058E003B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ACB8799-2D23-E914-AA89-4524DEE5D9B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351D843-FBB9-1900-810A-3FC3F0397CA8}"/>
              </a:ext>
            </a:extLst>
          </p:cNvPr>
          <p:cNvSpPr>
            <a:spLocks noGrp="1"/>
          </p:cNvSpPr>
          <p:nvPr>
            <p:ph type="dt" sz="half" idx="10"/>
          </p:nvPr>
        </p:nvSpPr>
        <p:spPr/>
        <p:txBody>
          <a:bodyPr/>
          <a:lstStyle/>
          <a:p>
            <a:fld id="{83BED4F2-C2C9-4F07-A2BC-B38453D29DE4}" type="datetimeFigureOut">
              <a:rPr lang="fr-FR" smtClean="0"/>
              <a:t>26/03/2024</a:t>
            </a:fld>
            <a:endParaRPr lang="fr-FR"/>
          </a:p>
        </p:txBody>
      </p:sp>
      <p:sp>
        <p:nvSpPr>
          <p:cNvPr id="5" name="Espace réservé du pied de page 4">
            <a:extLst>
              <a:ext uri="{FF2B5EF4-FFF2-40B4-BE49-F238E27FC236}">
                <a16:creationId xmlns:a16="http://schemas.microsoft.com/office/drawing/2014/main" id="{A29D75DE-CE4A-C93D-91D3-8639682FDA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0BFF1ED-1617-9CCE-21D3-93E31B52986E}"/>
              </a:ext>
            </a:extLst>
          </p:cNvPr>
          <p:cNvSpPr>
            <a:spLocks noGrp="1"/>
          </p:cNvSpPr>
          <p:nvPr>
            <p:ph type="sldNum" sz="quarter" idx="12"/>
          </p:nvPr>
        </p:nvSpPr>
        <p:spPr/>
        <p:txBody>
          <a:bodyPr/>
          <a:lstStyle/>
          <a:p>
            <a:fld id="{CC595481-C012-4661-B4A9-22B0EAF640C3}" type="slidenum">
              <a:rPr lang="fr-FR" smtClean="0"/>
              <a:t>‹N°›</a:t>
            </a:fld>
            <a:endParaRPr lang="fr-FR"/>
          </a:p>
        </p:txBody>
      </p:sp>
    </p:spTree>
    <p:extLst>
      <p:ext uri="{BB962C8B-B14F-4D97-AF65-F5344CB8AC3E}">
        <p14:creationId xmlns:p14="http://schemas.microsoft.com/office/powerpoint/2010/main" val="1651953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310F40D-9ECD-CEDA-53E6-BB91DD1E62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41F230D-3F58-9852-E4BD-026E646248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46C1ECC-4280-F95D-3646-359EAB9F71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ED4F2-C2C9-4F07-A2BC-B38453D29DE4}" type="datetimeFigureOut">
              <a:rPr lang="fr-FR" smtClean="0"/>
              <a:t>26/03/2024</a:t>
            </a:fld>
            <a:endParaRPr lang="fr-FR"/>
          </a:p>
        </p:txBody>
      </p:sp>
      <p:sp>
        <p:nvSpPr>
          <p:cNvPr id="5" name="Espace réservé du pied de page 4">
            <a:extLst>
              <a:ext uri="{FF2B5EF4-FFF2-40B4-BE49-F238E27FC236}">
                <a16:creationId xmlns:a16="http://schemas.microsoft.com/office/drawing/2014/main" id="{D4D0336D-A323-8430-17E8-584DC3AE72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7726B59-2CEC-9D6E-B5AF-267E489E9C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595481-C012-4661-B4A9-22B0EAF640C3}" type="slidenum">
              <a:rPr lang="fr-FR" smtClean="0"/>
              <a:t>‹N°›</a:t>
            </a:fld>
            <a:endParaRPr lang="fr-FR"/>
          </a:p>
        </p:txBody>
      </p:sp>
    </p:spTree>
    <p:extLst>
      <p:ext uri="{BB962C8B-B14F-4D97-AF65-F5344CB8AC3E}">
        <p14:creationId xmlns:p14="http://schemas.microsoft.com/office/powerpoint/2010/main" val="64840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2.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 Id="rId14" Type="http://schemas.openxmlformats.org/officeDocument/2006/relationships/image" Target="../media/image24.jpe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3.jpeg"/><Relationship Id="rId7" Type="http://schemas.openxmlformats.org/officeDocument/2006/relationships/image" Target="../media/image24.jpe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22.jpeg"/><Relationship Id="rId4" Type="http://schemas.openxmlformats.org/officeDocument/2006/relationships/image" Target="../media/image18.jpe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3.jpeg"/><Relationship Id="rId7" Type="http://schemas.openxmlformats.org/officeDocument/2006/relationships/image" Target="../media/image15.jpe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16.jpeg"/><Relationship Id="rId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8.jpe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8.jpeg"/><Relationship Id="rId7" Type="http://schemas.openxmlformats.org/officeDocument/2006/relationships/image" Target="../media/image4.jpg"/><Relationship Id="rId12"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1.jpeg"/><Relationship Id="rId11" Type="http://schemas.openxmlformats.org/officeDocument/2006/relationships/image" Target="../media/image16.jpeg"/><Relationship Id="rId5" Type="http://schemas.openxmlformats.org/officeDocument/2006/relationships/image" Target="../media/image14.jpeg"/><Relationship Id="rId10"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19.jpeg"/></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24.jpeg"/><Relationship Id="rId7" Type="http://schemas.openxmlformats.org/officeDocument/2006/relationships/image" Target="../media/image23.jpeg"/><Relationship Id="rId12" Type="http://schemas.openxmlformats.org/officeDocument/2006/relationships/image" Target="../media/image22.jpe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13.jpeg"/><Relationship Id="rId4" Type="http://schemas.openxmlformats.org/officeDocument/2006/relationships/image" Target="../media/image26.jpe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4.jpg"/><Relationship Id="rId7"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29.jpeg"/><Relationship Id="rId4" Type="http://schemas.openxmlformats.org/officeDocument/2006/relationships/image" Target="../media/image20.jpe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8.jpeg"/><Relationship Id="rId7" Type="http://schemas.openxmlformats.org/officeDocument/2006/relationships/image" Target="../media/image21.jpeg"/><Relationship Id="rId12" Type="http://schemas.openxmlformats.org/officeDocument/2006/relationships/image" Target="../media/image19.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25.jpeg"/><Relationship Id="rId5" Type="http://schemas.openxmlformats.org/officeDocument/2006/relationships/image" Target="../media/image14.jpeg"/><Relationship Id="rId10"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30.png"/><Relationship Id="rId3" Type="http://schemas.openxmlformats.org/officeDocument/2006/relationships/image" Target="../media/image18.jpeg"/><Relationship Id="rId7" Type="http://schemas.openxmlformats.org/officeDocument/2006/relationships/image" Target="../media/image6.jpg"/><Relationship Id="rId12" Type="http://schemas.openxmlformats.org/officeDocument/2006/relationships/image" Target="../media/image25.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1.jpeg"/><Relationship Id="rId11" Type="http://schemas.openxmlformats.org/officeDocument/2006/relationships/image" Target="../media/image24.jpeg"/><Relationship Id="rId5" Type="http://schemas.openxmlformats.org/officeDocument/2006/relationships/image" Target="../media/image15.jpeg"/><Relationship Id="rId10" Type="http://schemas.openxmlformats.org/officeDocument/2006/relationships/image" Target="../media/image17.jpeg"/><Relationship Id="rId4" Type="http://schemas.openxmlformats.org/officeDocument/2006/relationships/image" Target="../media/image14.jpeg"/><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image" Target="../media/image20.jpeg"/><Relationship Id="rId21" Type="http://schemas.openxmlformats.org/officeDocument/2006/relationships/image" Target="../media/image2.jpg"/><Relationship Id="rId7" Type="http://schemas.openxmlformats.org/officeDocument/2006/relationships/image" Target="../media/image15.jpe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image" Target="../media/image3.jpg"/><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9.jpeg"/><Relationship Id="rId11" Type="http://schemas.openxmlformats.org/officeDocument/2006/relationships/image" Target="../media/image23.jpeg"/><Relationship Id="rId5" Type="http://schemas.openxmlformats.org/officeDocument/2006/relationships/image" Target="../media/image26.jpeg"/><Relationship Id="rId15" Type="http://schemas.openxmlformats.org/officeDocument/2006/relationships/image" Target="../media/image34.jpeg"/><Relationship Id="rId10" Type="http://schemas.openxmlformats.org/officeDocument/2006/relationships/image" Target="../media/image27.jpeg"/><Relationship Id="rId19" Type="http://schemas.openxmlformats.org/officeDocument/2006/relationships/image" Target="../media/image38.svg"/><Relationship Id="rId4" Type="http://schemas.openxmlformats.org/officeDocument/2006/relationships/image" Target="../media/image28.jpeg"/><Relationship Id="rId9" Type="http://schemas.openxmlformats.org/officeDocument/2006/relationships/image" Target="../media/image25.jpeg"/><Relationship Id="rId14" Type="http://schemas.openxmlformats.org/officeDocument/2006/relationships/image" Target="../media/image33.jpeg"/></Relationships>
</file>

<file path=ppt/slides/_rels/slide13.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17.jpeg"/><Relationship Id="rId3" Type="http://schemas.openxmlformats.org/officeDocument/2006/relationships/image" Target="../media/image18.jpeg"/><Relationship Id="rId7" Type="http://schemas.openxmlformats.org/officeDocument/2006/relationships/image" Target="../media/image15.jpeg"/><Relationship Id="rId12" Type="http://schemas.openxmlformats.org/officeDocument/2006/relationships/image" Target="../media/image16.jpe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21.jpeg"/><Relationship Id="rId11" Type="http://schemas.openxmlformats.org/officeDocument/2006/relationships/image" Target="../media/image13.jpeg"/><Relationship Id="rId5" Type="http://schemas.openxmlformats.org/officeDocument/2006/relationships/image" Target="../media/image14.jpeg"/><Relationship Id="rId10" Type="http://schemas.openxmlformats.org/officeDocument/2006/relationships/image" Target="../media/image25.jpeg"/><Relationship Id="rId4" Type="http://schemas.openxmlformats.org/officeDocument/2006/relationships/image" Target="../media/image22.jpeg"/><Relationship Id="rId9" Type="http://schemas.openxmlformats.org/officeDocument/2006/relationships/image" Target="../media/image23.jpeg"/><Relationship Id="rId1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Image 11" descr="Une image contenant habits, meubles, homme, femme">
            <a:extLst>
              <a:ext uri="{FF2B5EF4-FFF2-40B4-BE49-F238E27FC236}">
                <a16:creationId xmlns:a16="http://schemas.microsoft.com/office/drawing/2014/main" id="{235C1623-715E-B64B-DA35-28727286B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360" y="0"/>
            <a:ext cx="10287643" cy="6858000"/>
          </a:xfrm>
          <a:prstGeom prst="rect">
            <a:avLst/>
          </a:prstGeom>
        </p:spPr>
      </p:pic>
      <p:pic>
        <p:nvPicPr>
          <p:cNvPr id="7" name="Image 6" descr="Une image contenant texte, Graphique, graphisme, logo">
            <a:extLst>
              <a:ext uri="{FF2B5EF4-FFF2-40B4-BE49-F238E27FC236}">
                <a16:creationId xmlns:a16="http://schemas.microsoft.com/office/drawing/2014/main" id="{ADCD38BB-2B78-FA77-C674-5CFB0AEDE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7196" y="637025"/>
            <a:ext cx="2880360" cy="3240024"/>
          </a:xfrm>
          <a:prstGeom prst="rect">
            <a:avLst/>
          </a:prstGeom>
        </p:spPr>
      </p:pic>
      <p:pic>
        <p:nvPicPr>
          <p:cNvPr id="16" name="Image 15" descr="Une image contenant dessin, clipart, croquis, Graphique">
            <a:extLst>
              <a:ext uri="{FF2B5EF4-FFF2-40B4-BE49-F238E27FC236}">
                <a16:creationId xmlns:a16="http://schemas.microsoft.com/office/drawing/2014/main" id="{D72C6DD5-DEFF-10A1-BD9C-370695989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29626" y="5900416"/>
            <a:ext cx="595453" cy="595453"/>
          </a:xfrm>
          <a:prstGeom prst="rect">
            <a:avLst/>
          </a:prstGeom>
        </p:spPr>
      </p:pic>
      <p:pic>
        <p:nvPicPr>
          <p:cNvPr id="3" name="Image 2" descr="Une image contenant logo, Police, Graphique, symbole&#10;&#10;Description générée automatiquement">
            <a:extLst>
              <a:ext uri="{FF2B5EF4-FFF2-40B4-BE49-F238E27FC236}">
                <a16:creationId xmlns:a16="http://schemas.microsoft.com/office/drawing/2014/main" id="{9166608F-28B3-8165-D65F-45E7C100FD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9626" y="4435562"/>
            <a:ext cx="595453" cy="595453"/>
          </a:xfrm>
          <a:prstGeom prst="rect">
            <a:avLst/>
          </a:prstGeom>
        </p:spPr>
      </p:pic>
      <p:pic>
        <p:nvPicPr>
          <p:cNvPr id="5" name="Image 4" descr="Une image contenant cercle, symbole, compas">
            <a:extLst>
              <a:ext uri="{FF2B5EF4-FFF2-40B4-BE49-F238E27FC236}">
                <a16:creationId xmlns:a16="http://schemas.microsoft.com/office/drawing/2014/main" id="{188E58FE-9C60-7FBF-B88E-92609A8AA1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29626" y="3716984"/>
            <a:ext cx="595453" cy="595453"/>
          </a:xfrm>
          <a:prstGeom prst="rect">
            <a:avLst/>
          </a:prstGeom>
        </p:spPr>
      </p:pic>
      <p:pic>
        <p:nvPicPr>
          <p:cNvPr id="13" name="Image 12" descr="Une image contenant Graphique, Dessin d’enfant, clipart, cercle&#10;&#10;Description générée automatiquement">
            <a:extLst>
              <a:ext uri="{FF2B5EF4-FFF2-40B4-BE49-F238E27FC236}">
                <a16:creationId xmlns:a16="http://schemas.microsoft.com/office/drawing/2014/main" id="{8EEE7C3E-EE33-DF09-A761-F853AB4288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15776" y="5154140"/>
            <a:ext cx="623152" cy="623152"/>
          </a:xfrm>
          <a:prstGeom prst="rect">
            <a:avLst/>
          </a:prstGeom>
        </p:spPr>
      </p:pic>
      <p:sp>
        <p:nvSpPr>
          <p:cNvPr id="2" name="ZoneTexte 1">
            <a:extLst>
              <a:ext uri="{FF2B5EF4-FFF2-40B4-BE49-F238E27FC236}">
                <a16:creationId xmlns:a16="http://schemas.microsoft.com/office/drawing/2014/main" id="{A4752D86-C441-609E-3F48-243D1568D968}"/>
              </a:ext>
            </a:extLst>
          </p:cNvPr>
          <p:cNvSpPr txBox="1"/>
          <p:nvPr/>
        </p:nvSpPr>
        <p:spPr>
          <a:xfrm>
            <a:off x="1407196" y="3923019"/>
            <a:ext cx="2880360" cy="1107996"/>
          </a:xfrm>
          <a:prstGeom prst="rect">
            <a:avLst/>
          </a:prstGeom>
          <a:noFill/>
        </p:spPr>
        <p:txBody>
          <a:bodyPr wrap="square" rtlCol="0">
            <a:spAutoFit/>
          </a:bodyPr>
          <a:lstStyle/>
          <a:p>
            <a:pPr algn="ctr"/>
            <a:r>
              <a:rPr lang="fr-FR" sz="6600" i="1" dirty="0">
                <a:solidFill>
                  <a:srgbClr val="2A436A"/>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AGI’</a:t>
            </a:r>
            <a:r>
              <a:rPr lang="fr-FR" sz="6600" i="1" dirty="0">
                <a:solidFill>
                  <a:schemeClr val="accent6"/>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R</a:t>
            </a:r>
            <a:r>
              <a:rPr lang="fr-FR" sz="6600" i="1" dirty="0">
                <a:solidFill>
                  <a:srgbClr val="2A436A"/>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a:t>
            </a:r>
          </a:p>
        </p:txBody>
      </p:sp>
      <p:sp>
        <p:nvSpPr>
          <p:cNvPr id="4" name="ZoneTexte 3">
            <a:extLst>
              <a:ext uri="{FF2B5EF4-FFF2-40B4-BE49-F238E27FC236}">
                <a16:creationId xmlns:a16="http://schemas.microsoft.com/office/drawing/2014/main" id="{1D01A8B5-8724-CDC5-02C0-60977B0E76C0}"/>
              </a:ext>
            </a:extLst>
          </p:cNvPr>
          <p:cNvSpPr txBox="1"/>
          <p:nvPr/>
        </p:nvSpPr>
        <p:spPr>
          <a:xfrm>
            <a:off x="8424824" y="6412020"/>
            <a:ext cx="2414892" cy="369332"/>
          </a:xfrm>
          <a:prstGeom prst="rect">
            <a:avLst/>
          </a:prstGeom>
          <a:noFill/>
        </p:spPr>
        <p:txBody>
          <a:bodyPr wrap="none" rtlCol="0">
            <a:spAutoFit/>
          </a:bodyPr>
          <a:lstStyle/>
          <a:p>
            <a:r>
              <a:rPr lang="fr-FR" i="1" dirty="0"/>
              <a:t>*R comme Responsable</a:t>
            </a:r>
          </a:p>
        </p:txBody>
      </p:sp>
    </p:spTree>
    <p:extLst>
      <p:ext uri="{BB962C8B-B14F-4D97-AF65-F5344CB8AC3E}">
        <p14:creationId xmlns:p14="http://schemas.microsoft.com/office/powerpoint/2010/main" val="1823162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dessin, clipart, croquis, Graphique">
            <a:extLst>
              <a:ext uri="{FF2B5EF4-FFF2-40B4-BE49-F238E27FC236}">
                <a16:creationId xmlns:a16="http://schemas.microsoft.com/office/drawing/2014/main" id="{DBA817C0-CE5E-91C4-2666-581F7CB412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2472" y="5514982"/>
            <a:ext cx="360000" cy="360000"/>
          </a:xfrm>
          <a:prstGeom prst="rect">
            <a:avLst/>
          </a:prstGeom>
        </p:spPr>
      </p:pic>
      <p:pic>
        <p:nvPicPr>
          <p:cNvPr id="4" name="Image 3" descr="Une image contenant logo, Police, Graphique, symbole&#10;&#10;Description générée automatiquement">
            <a:extLst>
              <a:ext uri="{FF2B5EF4-FFF2-40B4-BE49-F238E27FC236}">
                <a16:creationId xmlns:a16="http://schemas.microsoft.com/office/drawing/2014/main" id="{9CBADF7B-FE4A-47E4-CDA9-59F48D7CD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2472" y="2415538"/>
            <a:ext cx="360000" cy="360000"/>
          </a:xfrm>
          <a:prstGeom prst="rect">
            <a:avLst/>
          </a:prstGeom>
        </p:spPr>
      </p:pic>
      <p:pic>
        <p:nvPicPr>
          <p:cNvPr id="5" name="Image 4" descr="Une image contenant cercle, symbole, compas">
            <a:extLst>
              <a:ext uri="{FF2B5EF4-FFF2-40B4-BE49-F238E27FC236}">
                <a16:creationId xmlns:a16="http://schemas.microsoft.com/office/drawing/2014/main" id="{60DCD93F-EAB0-B688-79BA-C28570FA2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2472" y="564199"/>
            <a:ext cx="360000" cy="360000"/>
          </a:xfrm>
          <a:prstGeom prst="rect">
            <a:avLst/>
          </a:prstGeom>
        </p:spPr>
      </p:pic>
      <p:sp>
        <p:nvSpPr>
          <p:cNvPr id="6" name="ZoneTexte 5">
            <a:extLst>
              <a:ext uri="{FF2B5EF4-FFF2-40B4-BE49-F238E27FC236}">
                <a16:creationId xmlns:a16="http://schemas.microsoft.com/office/drawing/2014/main" id="{ABBCB695-F501-D5D4-2E46-96DAF7DF3FAA}"/>
              </a:ext>
            </a:extLst>
          </p:cNvPr>
          <p:cNvSpPr txBox="1"/>
          <p:nvPr/>
        </p:nvSpPr>
        <p:spPr>
          <a:xfrm>
            <a:off x="3140588" y="581198"/>
            <a:ext cx="4641271" cy="369332"/>
          </a:xfrm>
          <a:prstGeom prst="rect">
            <a:avLst/>
          </a:prstGeom>
          <a:noFill/>
        </p:spPr>
        <p:txBody>
          <a:bodyPr wrap="none" rtlCol="0">
            <a:spAutoFit/>
          </a:bodyPr>
          <a:lstStyle/>
          <a:p>
            <a:r>
              <a:rPr lang="fr-FR" dirty="0"/>
              <a:t>Gouvernance </a:t>
            </a:r>
            <a:r>
              <a:rPr lang="fr-FR" sz="1800" dirty="0">
                <a:latin typeface="+mj-lt"/>
                <a:sym typeface="Wingdings" panose="05000000000000000000" pitchFamily="2" charset="2"/>
              </a:rPr>
              <a:t></a:t>
            </a:r>
            <a:r>
              <a:rPr lang="fr-FR" dirty="0"/>
              <a:t> Ethique </a:t>
            </a:r>
            <a:r>
              <a:rPr lang="fr-FR" sz="1800" dirty="0">
                <a:latin typeface="+mj-lt"/>
                <a:sym typeface="Wingdings" panose="05000000000000000000" pitchFamily="2" charset="2"/>
              </a:rPr>
              <a:t> </a:t>
            </a:r>
            <a:r>
              <a:rPr lang="fr-FR" dirty="0"/>
              <a:t>Loyauté des pratiques</a:t>
            </a:r>
          </a:p>
        </p:txBody>
      </p:sp>
      <p:sp>
        <p:nvSpPr>
          <p:cNvPr id="7" name="ZoneTexte 6">
            <a:extLst>
              <a:ext uri="{FF2B5EF4-FFF2-40B4-BE49-F238E27FC236}">
                <a16:creationId xmlns:a16="http://schemas.microsoft.com/office/drawing/2014/main" id="{2BD5CCD0-D7B3-5A8F-304C-ACBA74D54D7E}"/>
              </a:ext>
            </a:extLst>
          </p:cNvPr>
          <p:cNvSpPr txBox="1"/>
          <p:nvPr/>
        </p:nvSpPr>
        <p:spPr>
          <a:xfrm>
            <a:off x="2956627" y="2415538"/>
            <a:ext cx="4825232" cy="369332"/>
          </a:xfrm>
          <a:prstGeom prst="rect">
            <a:avLst/>
          </a:prstGeom>
          <a:noFill/>
        </p:spPr>
        <p:txBody>
          <a:bodyPr wrap="none" rtlCol="0">
            <a:spAutoFit/>
          </a:bodyPr>
          <a:lstStyle/>
          <a:p>
            <a:r>
              <a:rPr lang="fr-FR" dirty="0"/>
              <a:t>Qualité de services </a:t>
            </a:r>
            <a:r>
              <a:rPr lang="fr-FR" sz="1800" dirty="0">
                <a:latin typeface="+mj-lt"/>
                <a:sym typeface="Wingdings" panose="05000000000000000000" pitchFamily="2" charset="2"/>
              </a:rPr>
              <a:t></a:t>
            </a:r>
            <a:r>
              <a:rPr lang="fr-FR" dirty="0"/>
              <a:t> offre de service responsable</a:t>
            </a:r>
          </a:p>
        </p:txBody>
      </p:sp>
      <p:sp>
        <p:nvSpPr>
          <p:cNvPr id="8" name="ZoneTexte 7">
            <a:extLst>
              <a:ext uri="{FF2B5EF4-FFF2-40B4-BE49-F238E27FC236}">
                <a16:creationId xmlns:a16="http://schemas.microsoft.com/office/drawing/2014/main" id="{AC4631B4-0386-4404-537C-BA81144B9B65}"/>
              </a:ext>
            </a:extLst>
          </p:cNvPr>
          <p:cNvSpPr txBox="1"/>
          <p:nvPr/>
        </p:nvSpPr>
        <p:spPr>
          <a:xfrm>
            <a:off x="3974800" y="4253224"/>
            <a:ext cx="3735703" cy="369332"/>
          </a:xfrm>
          <a:prstGeom prst="rect">
            <a:avLst/>
          </a:prstGeom>
          <a:noFill/>
        </p:spPr>
        <p:txBody>
          <a:bodyPr wrap="none" rtlCol="0">
            <a:spAutoFit/>
          </a:bodyPr>
          <a:lstStyle/>
          <a:p>
            <a:pPr algn="r"/>
            <a:r>
              <a:rPr lang="fr-FR" dirty="0"/>
              <a:t>Social</a:t>
            </a:r>
            <a:r>
              <a:rPr lang="fr-FR" sz="1800" dirty="0">
                <a:latin typeface="+mj-lt"/>
                <a:sym typeface="Wingdings" panose="05000000000000000000" pitchFamily="2" charset="2"/>
              </a:rPr>
              <a:t> </a:t>
            </a:r>
            <a:r>
              <a:rPr lang="fr-FR" dirty="0"/>
              <a:t> Droits de l’Homme </a:t>
            </a:r>
            <a:r>
              <a:rPr lang="fr-FR" sz="1800" dirty="0">
                <a:latin typeface="+mj-lt"/>
                <a:sym typeface="Wingdings" panose="05000000000000000000" pitchFamily="2" charset="2"/>
              </a:rPr>
              <a:t> </a:t>
            </a:r>
            <a:r>
              <a:rPr lang="fr-FR" dirty="0"/>
              <a:t>Diversité</a:t>
            </a:r>
          </a:p>
        </p:txBody>
      </p:sp>
      <p:sp>
        <p:nvSpPr>
          <p:cNvPr id="9" name="ZoneTexte 8">
            <a:extLst>
              <a:ext uri="{FF2B5EF4-FFF2-40B4-BE49-F238E27FC236}">
                <a16:creationId xmlns:a16="http://schemas.microsoft.com/office/drawing/2014/main" id="{5D5DA24E-4D99-48ED-0B37-153EF75A66B1}"/>
              </a:ext>
            </a:extLst>
          </p:cNvPr>
          <p:cNvSpPr txBox="1"/>
          <p:nvPr/>
        </p:nvSpPr>
        <p:spPr>
          <a:xfrm>
            <a:off x="4959622" y="5525974"/>
            <a:ext cx="2750881" cy="369332"/>
          </a:xfrm>
          <a:prstGeom prst="rect">
            <a:avLst/>
          </a:prstGeom>
          <a:noFill/>
        </p:spPr>
        <p:txBody>
          <a:bodyPr wrap="none" rtlCol="0">
            <a:spAutoFit/>
          </a:bodyPr>
          <a:lstStyle/>
          <a:p>
            <a:pPr algn="r"/>
            <a:r>
              <a:rPr lang="fr-FR" dirty="0"/>
              <a:t>Environnement &amp; Territoire</a:t>
            </a:r>
          </a:p>
        </p:txBody>
      </p:sp>
      <p:pic>
        <p:nvPicPr>
          <p:cNvPr id="10" name="Image 9" descr="Une image contenant texte, Graphique, graphisme, logo">
            <a:extLst>
              <a:ext uri="{FF2B5EF4-FFF2-40B4-BE49-F238E27FC236}">
                <a16:creationId xmlns:a16="http://schemas.microsoft.com/office/drawing/2014/main" id="{E63C1E5D-50F4-2F45-9A47-F1261EFCF3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641" y="0"/>
            <a:ext cx="1010202" cy="1136344"/>
          </a:xfrm>
          <a:prstGeom prst="rect">
            <a:avLst/>
          </a:prstGeom>
        </p:spPr>
      </p:pic>
      <p:sp>
        <p:nvSpPr>
          <p:cNvPr id="11" name="Rectangle 10">
            <a:extLst>
              <a:ext uri="{FF2B5EF4-FFF2-40B4-BE49-F238E27FC236}">
                <a16:creationId xmlns:a16="http://schemas.microsoft.com/office/drawing/2014/main" id="{E7F4E36A-403A-3F94-5692-4291B681521B}"/>
              </a:ext>
            </a:extLst>
          </p:cNvPr>
          <p:cNvSpPr/>
          <p:nvPr/>
        </p:nvSpPr>
        <p:spPr>
          <a:xfrm>
            <a:off x="10081658" y="6481912"/>
            <a:ext cx="561315" cy="144856"/>
          </a:xfrm>
          <a:prstGeom prst="rect">
            <a:avLst/>
          </a:prstGeom>
          <a:solidFill>
            <a:srgbClr val="004A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D752EAF8-C55B-E635-A284-E77B6EAD6B25}"/>
              </a:ext>
            </a:extLst>
          </p:cNvPr>
          <p:cNvSpPr/>
          <p:nvPr/>
        </p:nvSpPr>
        <p:spPr>
          <a:xfrm>
            <a:off x="9417729" y="6481912"/>
            <a:ext cx="561315" cy="144856"/>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F698633B-AE94-5AC3-08B4-289A4D04E3A5}"/>
              </a:ext>
            </a:extLst>
          </p:cNvPr>
          <p:cNvSpPr/>
          <p:nvPr/>
        </p:nvSpPr>
        <p:spPr>
          <a:xfrm>
            <a:off x="11409517" y="6481912"/>
            <a:ext cx="561315" cy="144856"/>
          </a:xfrm>
          <a:prstGeom prst="rect">
            <a:avLst/>
          </a:prstGeom>
          <a:solidFill>
            <a:srgbClr val="378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796E8BD9-27FD-10E5-AD1F-25CB2B8FF6A4}"/>
              </a:ext>
            </a:extLst>
          </p:cNvPr>
          <p:cNvSpPr/>
          <p:nvPr/>
        </p:nvSpPr>
        <p:spPr>
          <a:xfrm>
            <a:off x="10745587" y="6481912"/>
            <a:ext cx="561315" cy="144856"/>
          </a:xfrm>
          <a:prstGeom prst="rect">
            <a:avLst/>
          </a:prstGeom>
          <a:solidFill>
            <a:srgbClr val="4FA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descr="Une image contenant Graphique, Dessin d’enfant, clipart, cercle&#10;&#10;Description générée automatiquement">
            <a:extLst>
              <a:ext uri="{FF2B5EF4-FFF2-40B4-BE49-F238E27FC236}">
                <a16:creationId xmlns:a16="http://schemas.microsoft.com/office/drawing/2014/main" id="{8DB86172-79D3-0960-D176-E8D01A025A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2472" y="4275470"/>
            <a:ext cx="360000" cy="360000"/>
          </a:xfrm>
          <a:prstGeom prst="rect">
            <a:avLst/>
          </a:prstGeom>
        </p:spPr>
      </p:pic>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a:off x="1742400" y="411605"/>
            <a:ext cx="10108800" cy="0"/>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919845" y="149995"/>
            <a:ext cx="2101973" cy="261610"/>
          </a:xfrm>
          <a:prstGeom prst="rect">
            <a:avLst/>
          </a:prstGeom>
          <a:noFill/>
        </p:spPr>
        <p:txBody>
          <a:bodyPr wrap="square">
            <a:spAutoFit/>
          </a:bodyPr>
          <a:lstStyle/>
          <a:p>
            <a:r>
              <a:rPr lang="fr-FR" sz="1100" dirty="0" err="1">
                <a:solidFill>
                  <a:schemeClr val="accent1">
                    <a:lumMod val="50000"/>
                  </a:schemeClr>
                </a:solidFill>
                <a:latin typeface="+mj-lt"/>
              </a:rPr>
              <a:t>AGI’R</a:t>
            </a:r>
            <a:r>
              <a:rPr lang="fr-FR" sz="900" dirty="0" err="1">
                <a:solidFill>
                  <a:schemeClr val="accent1">
                    <a:lumMod val="50000"/>
                  </a:schemeClr>
                </a:solidFill>
                <a:latin typeface="+mj-lt"/>
              </a:rPr>
              <a:t>esponsable</a:t>
            </a:r>
            <a:endParaRPr lang="fr-FR" sz="900" dirty="0">
              <a:solidFill>
                <a:schemeClr val="accent1">
                  <a:lumMod val="50000"/>
                </a:schemeClr>
              </a:solidFill>
              <a:latin typeface="+mj-lt"/>
            </a:endParaRPr>
          </a:p>
        </p:txBody>
      </p:sp>
      <p:sp>
        <p:nvSpPr>
          <p:cNvPr id="28" name="ZoneTexte 27">
            <a:extLst>
              <a:ext uri="{FF2B5EF4-FFF2-40B4-BE49-F238E27FC236}">
                <a16:creationId xmlns:a16="http://schemas.microsoft.com/office/drawing/2014/main" id="{C0545316-FA89-138C-5A67-C1F5D85CE591}"/>
              </a:ext>
            </a:extLst>
          </p:cNvPr>
          <p:cNvSpPr txBox="1"/>
          <p:nvPr/>
        </p:nvSpPr>
        <p:spPr>
          <a:xfrm>
            <a:off x="9946457" y="6184303"/>
            <a:ext cx="2101973" cy="261610"/>
          </a:xfrm>
          <a:prstGeom prst="rect">
            <a:avLst/>
          </a:prstGeom>
          <a:noFill/>
        </p:spPr>
        <p:txBody>
          <a:bodyPr wrap="square">
            <a:spAutoFit/>
          </a:bodyPr>
          <a:lstStyle/>
          <a:p>
            <a:pPr algn="r"/>
            <a:r>
              <a:rPr lang="fr-FR" sz="1100" dirty="0">
                <a:solidFill>
                  <a:schemeClr val="accent1">
                    <a:lumMod val="50000"/>
                  </a:schemeClr>
                </a:solidFill>
                <a:latin typeface="+mj-lt"/>
              </a:rPr>
              <a:t>Sommaire</a:t>
            </a:r>
          </a:p>
        </p:txBody>
      </p:sp>
      <p:sp>
        <p:nvSpPr>
          <p:cNvPr id="3" name="ZoneTexte 2">
            <a:extLst>
              <a:ext uri="{FF2B5EF4-FFF2-40B4-BE49-F238E27FC236}">
                <a16:creationId xmlns:a16="http://schemas.microsoft.com/office/drawing/2014/main" id="{E68C97C3-1897-9B29-2096-D14AC5BBA10E}"/>
              </a:ext>
            </a:extLst>
          </p:cNvPr>
          <p:cNvSpPr txBox="1"/>
          <p:nvPr/>
        </p:nvSpPr>
        <p:spPr>
          <a:xfrm>
            <a:off x="4236479" y="950920"/>
            <a:ext cx="3756071" cy="1600438"/>
          </a:xfrm>
          <a:prstGeom prst="rect">
            <a:avLst/>
          </a:prstGeom>
          <a:noFill/>
        </p:spPr>
        <p:txBody>
          <a:bodyPr wrap="square" rtlCol="0">
            <a:spAutoFit/>
          </a:bodyPr>
          <a:lstStyle/>
          <a:p>
            <a:pPr algn="r"/>
            <a:r>
              <a:rPr lang="fr-FR" sz="1400" dirty="0">
                <a:latin typeface="+mj-lt"/>
              </a:rPr>
              <a:t>Edito </a:t>
            </a:r>
            <a:r>
              <a:rPr lang="fr-FR" sz="1400" dirty="0">
                <a:latin typeface="+mj-lt"/>
                <a:sym typeface="Wingdings" panose="05000000000000000000" pitchFamily="2" charset="2"/>
              </a:rPr>
              <a:t> 3</a:t>
            </a:r>
            <a:endParaRPr lang="fr-FR" sz="1400" dirty="0">
              <a:latin typeface="+mj-lt"/>
            </a:endParaRPr>
          </a:p>
          <a:p>
            <a:pPr algn="r"/>
            <a:r>
              <a:rPr lang="fr-FR" sz="1400" dirty="0">
                <a:latin typeface="+mj-lt"/>
              </a:rPr>
              <a:t>Raison d’être </a:t>
            </a:r>
            <a:r>
              <a:rPr lang="fr-FR" sz="1400" dirty="0">
                <a:latin typeface="+mj-lt"/>
                <a:sym typeface="Wingdings" panose="05000000000000000000" pitchFamily="2" charset="2"/>
              </a:rPr>
              <a:t> 4</a:t>
            </a:r>
            <a:endParaRPr lang="fr-FR" sz="1400" dirty="0">
              <a:latin typeface="+mj-lt"/>
            </a:endParaRPr>
          </a:p>
          <a:p>
            <a:pPr algn="r"/>
            <a:r>
              <a:rPr lang="fr-FR" sz="1400" dirty="0">
                <a:latin typeface="+mj-lt"/>
              </a:rPr>
              <a:t>Ethique des affaires – protection des données </a:t>
            </a:r>
            <a:r>
              <a:rPr lang="fr-FR" sz="1400" dirty="0">
                <a:latin typeface="+mj-lt"/>
                <a:sym typeface="Wingdings" panose="05000000000000000000" pitchFamily="2" charset="2"/>
              </a:rPr>
              <a:t> 5</a:t>
            </a:r>
            <a:endParaRPr lang="fr-FR" sz="1400" dirty="0">
              <a:latin typeface="+mj-lt"/>
            </a:endParaRPr>
          </a:p>
          <a:p>
            <a:pPr algn="r"/>
            <a:r>
              <a:rPr lang="fr-FR" sz="1400" dirty="0">
                <a:latin typeface="+mj-lt"/>
              </a:rPr>
              <a:t>Dialogue avec tous </a:t>
            </a:r>
            <a:r>
              <a:rPr lang="fr-FR" sz="1400" dirty="0">
                <a:latin typeface="+mj-lt"/>
                <a:sym typeface="Wingdings" panose="05000000000000000000" pitchFamily="2" charset="2"/>
              </a:rPr>
              <a:t> 6</a:t>
            </a:r>
            <a:endParaRPr lang="fr-FR" sz="1400" dirty="0">
              <a:latin typeface="+mj-lt"/>
            </a:endParaRPr>
          </a:p>
          <a:p>
            <a:pPr algn="r"/>
            <a:r>
              <a:rPr lang="fr-FR" sz="1400" dirty="0">
                <a:latin typeface="+mj-lt"/>
              </a:rPr>
              <a:t>Transparence dans la communication </a:t>
            </a:r>
            <a:r>
              <a:rPr lang="fr-FR" sz="1400" dirty="0">
                <a:latin typeface="+mj-lt"/>
                <a:sym typeface="Wingdings" panose="05000000000000000000" pitchFamily="2" charset="2"/>
              </a:rPr>
              <a:t> 6</a:t>
            </a:r>
            <a:endParaRPr lang="fr-FR" sz="1400" dirty="0">
              <a:latin typeface="+mj-lt"/>
            </a:endParaRPr>
          </a:p>
          <a:p>
            <a:pPr algn="r"/>
            <a:r>
              <a:rPr lang="fr-FR" sz="1400" dirty="0">
                <a:latin typeface="+mj-lt"/>
              </a:rPr>
              <a:t>Modèle d’affaire responsable </a:t>
            </a:r>
            <a:r>
              <a:rPr lang="fr-FR" sz="1400" dirty="0">
                <a:latin typeface="+mj-lt"/>
                <a:sym typeface="Wingdings" panose="05000000000000000000" pitchFamily="2" charset="2"/>
              </a:rPr>
              <a:t> 6</a:t>
            </a:r>
            <a:endParaRPr lang="fr-FR" sz="1400" dirty="0">
              <a:latin typeface="+mj-lt"/>
            </a:endParaRPr>
          </a:p>
          <a:p>
            <a:pPr algn="r"/>
            <a:endParaRPr lang="fr-FR" sz="1400" dirty="0">
              <a:latin typeface="+mj-lt"/>
            </a:endParaRPr>
          </a:p>
        </p:txBody>
      </p:sp>
      <p:sp>
        <p:nvSpPr>
          <p:cNvPr id="14" name="ZoneTexte 13">
            <a:extLst>
              <a:ext uri="{FF2B5EF4-FFF2-40B4-BE49-F238E27FC236}">
                <a16:creationId xmlns:a16="http://schemas.microsoft.com/office/drawing/2014/main" id="{35BEB449-D0A6-DD28-8FAA-11D91B0AB169}"/>
              </a:ext>
            </a:extLst>
          </p:cNvPr>
          <p:cNvSpPr txBox="1"/>
          <p:nvPr/>
        </p:nvSpPr>
        <p:spPr>
          <a:xfrm>
            <a:off x="2511514" y="2806571"/>
            <a:ext cx="5470872" cy="1384995"/>
          </a:xfrm>
          <a:prstGeom prst="rect">
            <a:avLst/>
          </a:prstGeom>
          <a:noFill/>
        </p:spPr>
        <p:txBody>
          <a:bodyPr wrap="square" rtlCol="0">
            <a:spAutoFit/>
          </a:bodyPr>
          <a:lstStyle/>
          <a:p>
            <a:pPr algn="r"/>
            <a:r>
              <a:rPr lang="fr-FR" sz="1400" dirty="0">
                <a:latin typeface="+mj-lt"/>
              </a:rPr>
              <a:t>Montée en compétences </a:t>
            </a:r>
            <a:r>
              <a:rPr lang="fr-FR" sz="1400" dirty="0">
                <a:latin typeface="+mj-lt"/>
                <a:sym typeface="Wingdings" panose="05000000000000000000" pitchFamily="2" charset="2"/>
              </a:rPr>
              <a:t> 7</a:t>
            </a:r>
            <a:endParaRPr lang="fr-FR" sz="1400" dirty="0">
              <a:latin typeface="+mj-lt"/>
            </a:endParaRPr>
          </a:p>
          <a:p>
            <a:pPr algn="r"/>
            <a:r>
              <a:rPr lang="fr-FR" sz="1400" dirty="0">
                <a:latin typeface="+mj-lt"/>
              </a:rPr>
              <a:t>Adaptation, réactivité, connaissance et reconnaissance </a:t>
            </a:r>
            <a:r>
              <a:rPr lang="fr-FR" sz="1400" dirty="0">
                <a:latin typeface="+mj-lt"/>
                <a:sym typeface="Wingdings" panose="05000000000000000000" pitchFamily="2" charset="2"/>
              </a:rPr>
              <a:t> 7</a:t>
            </a:r>
            <a:endParaRPr lang="fr-FR" sz="1400" dirty="0">
              <a:latin typeface="+mj-lt"/>
            </a:endParaRPr>
          </a:p>
          <a:p>
            <a:pPr algn="r"/>
            <a:r>
              <a:rPr lang="fr-FR" sz="1400" dirty="0">
                <a:latin typeface="+mj-lt"/>
              </a:rPr>
              <a:t>S.S.T.</a:t>
            </a:r>
            <a:r>
              <a:rPr lang="fr-FR" sz="1400" dirty="0">
                <a:latin typeface="+mj-lt"/>
                <a:sym typeface="Wingdings" panose="05000000000000000000" pitchFamily="2" charset="2"/>
              </a:rPr>
              <a:t> 8</a:t>
            </a:r>
            <a:endParaRPr lang="fr-FR" sz="1400" dirty="0">
              <a:latin typeface="+mj-lt"/>
            </a:endParaRPr>
          </a:p>
          <a:p>
            <a:pPr algn="r"/>
            <a:r>
              <a:rPr lang="fr-FR" sz="1400" dirty="0">
                <a:latin typeface="+mj-lt"/>
              </a:rPr>
              <a:t>QVCT</a:t>
            </a:r>
            <a:r>
              <a:rPr lang="fr-FR" sz="1400" dirty="0">
                <a:latin typeface="+mj-lt"/>
                <a:sym typeface="Wingdings" panose="05000000000000000000" pitchFamily="2" charset="2"/>
              </a:rPr>
              <a:t> 8</a:t>
            </a:r>
            <a:endParaRPr lang="fr-FR" sz="1400" dirty="0">
              <a:latin typeface="+mj-lt"/>
            </a:endParaRPr>
          </a:p>
          <a:p>
            <a:pPr algn="r"/>
            <a:r>
              <a:rPr lang="fr-FR" sz="1400" dirty="0">
                <a:latin typeface="+mj-lt"/>
                <a:sym typeface="Wingdings" panose="05000000000000000000" pitchFamily="2" charset="2"/>
              </a:rPr>
              <a:t>Impacts environnementaux : </a:t>
            </a:r>
            <a:r>
              <a:rPr lang="fr-FR" sz="1400" dirty="0" err="1">
                <a:latin typeface="+mj-lt"/>
                <a:sym typeface="Wingdings" panose="05000000000000000000" pitchFamily="2" charset="2"/>
              </a:rPr>
              <a:t>eco</a:t>
            </a:r>
            <a:r>
              <a:rPr lang="fr-FR" sz="1400" dirty="0">
                <a:latin typeface="+mj-lt"/>
                <a:sym typeface="Wingdings" panose="05000000000000000000" pitchFamily="2" charset="2"/>
              </a:rPr>
              <a:t>-gestes et consommation d’énergie 9</a:t>
            </a:r>
            <a:endParaRPr lang="fr-FR" sz="1400" dirty="0">
              <a:latin typeface="+mj-lt"/>
            </a:endParaRPr>
          </a:p>
          <a:p>
            <a:pPr algn="r"/>
            <a:endParaRPr lang="fr-FR" sz="1400" dirty="0">
              <a:latin typeface="+mj-lt"/>
            </a:endParaRPr>
          </a:p>
        </p:txBody>
      </p:sp>
      <p:sp>
        <p:nvSpPr>
          <p:cNvPr id="15" name="ZoneTexte 14">
            <a:extLst>
              <a:ext uri="{FF2B5EF4-FFF2-40B4-BE49-F238E27FC236}">
                <a16:creationId xmlns:a16="http://schemas.microsoft.com/office/drawing/2014/main" id="{AE29855F-F7DE-A9CC-F326-5563CB8C66C8}"/>
              </a:ext>
            </a:extLst>
          </p:cNvPr>
          <p:cNvSpPr txBox="1"/>
          <p:nvPr/>
        </p:nvSpPr>
        <p:spPr>
          <a:xfrm>
            <a:off x="2511514" y="4659581"/>
            <a:ext cx="5470872" cy="738664"/>
          </a:xfrm>
          <a:prstGeom prst="rect">
            <a:avLst/>
          </a:prstGeom>
          <a:noFill/>
        </p:spPr>
        <p:txBody>
          <a:bodyPr wrap="square" rtlCol="0">
            <a:spAutoFit/>
          </a:bodyPr>
          <a:lstStyle/>
          <a:p>
            <a:pPr algn="r"/>
            <a:r>
              <a:rPr lang="fr-FR" sz="1400" dirty="0">
                <a:latin typeface="+mj-lt"/>
              </a:rPr>
              <a:t>Développement capacité humaine et épanouissement au travail </a:t>
            </a:r>
            <a:r>
              <a:rPr lang="fr-FR" sz="1400" dirty="0">
                <a:latin typeface="+mj-lt"/>
                <a:sym typeface="Wingdings" panose="05000000000000000000" pitchFamily="2" charset="2"/>
              </a:rPr>
              <a:t> 10</a:t>
            </a:r>
            <a:endParaRPr lang="fr-FR" sz="1400" dirty="0">
              <a:latin typeface="+mj-lt"/>
            </a:endParaRPr>
          </a:p>
          <a:p>
            <a:pPr algn="r"/>
            <a:r>
              <a:rPr lang="fr-FR" sz="1400" dirty="0">
                <a:latin typeface="+mj-lt"/>
              </a:rPr>
              <a:t>Dialogue social </a:t>
            </a:r>
            <a:r>
              <a:rPr lang="fr-FR" sz="1400" dirty="0">
                <a:latin typeface="+mj-lt"/>
                <a:sym typeface="Wingdings" panose="05000000000000000000" pitchFamily="2" charset="2"/>
              </a:rPr>
              <a:t> 10</a:t>
            </a:r>
            <a:endParaRPr lang="fr-FR" sz="1400" dirty="0">
              <a:latin typeface="+mj-lt"/>
            </a:endParaRPr>
          </a:p>
          <a:p>
            <a:pPr algn="r"/>
            <a:r>
              <a:rPr lang="fr-FR" sz="1400" dirty="0">
                <a:latin typeface="+mj-lt"/>
              </a:rPr>
              <a:t>Diversité </a:t>
            </a:r>
            <a:r>
              <a:rPr lang="fr-FR" sz="1400" dirty="0">
                <a:latin typeface="+mj-lt"/>
                <a:sym typeface="Wingdings" panose="05000000000000000000" pitchFamily="2" charset="2"/>
              </a:rPr>
              <a:t> 11</a:t>
            </a:r>
            <a:endParaRPr lang="fr-FR" sz="1400" dirty="0">
              <a:latin typeface="+mj-lt"/>
            </a:endParaRPr>
          </a:p>
        </p:txBody>
      </p:sp>
      <p:sp>
        <p:nvSpPr>
          <p:cNvPr id="16" name="ZoneTexte 15">
            <a:extLst>
              <a:ext uri="{FF2B5EF4-FFF2-40B4-BE49-F238E27FC236}">
                <a16:creationId xmlns:a16="http://schemas.microsoft.com/office/drawing/2014/main" id="{7D75401A-746F-2670-9F08-71A0677173E6}"/>
              </a:ext>
            </a:extLst>
          </p:cNvPr>
          <p:cNvSpPr txBox="1"/>
          <p:nvPr/>
        </p:nvSpPr>
        <p:spPr>
          <a:xfrm>
            <a:off x="2520000" y="5945776"/>
            <a:ext cx="5470872" cy="738664"/>
          </a:xfrm>
          <a:prstGeom prst="rect">
            <a:avLst/>
          </a:prstGeom>
          <a:noFill/>
        </p:spPr>
        <p:txBody>
          <a:bodyPr wrap="square" rtlCol="0">
            <a:spAutoFit/>
          </a:bodyPr>
          <a:lstStyle/>
          <a:p>
            <a:pPr algn="r"/>
            <a:r>
              <a:rPr lang="fr-FR" sz="1400" dirty="0">
                <a:latin typeface="+mj-lt"/>
              </a:rPr>
              <a:t>Lutter contre le réchauffement climatique </a:t>
            </a:r>
            <a:r>
              <a:rPr lang="fr-FR" sz="1400" dirty="0">
                <a:latin typeface="+mj-lt"/>
                <a:sym typeface="Wingdings" panose="05000000000000000000" pitchFamily="2" charset="2"/>
              </a:rPr>
              <a:t> 12</a:t>
            </a:r>
            <a:endParaRPr lang="fr-FR" sz="1400" dirty="0">
              <a:latin typeface="+mj-lt"/>
            </a:endParaRPr>
          </a:p>
          <a:p>
            <a:pPr algn="r"/>
            <a:r>
              <a:rPr lang="fr-FR" sz="1400" dirty="0">
                <a:latin typeface="+mj-lt"/>
              </a:rPr>
              <a:t>Préserver les ressources et la biodiversité </a:t>
            </a:r>
            <a:r>
              <a:rPr lang="fr-FR" sz="1400" dirty="0">
                <a:latin typeface="+mj-lt"/>
                <a:sym typeface="Wingdings" panose="05000000000000000000" pitchFamily="2" charset="2"/>
              </a:rPr>
              <a:t> 12</a:t>
            </a:r>
            <a:endParaRPr lang="fr-FR" sz="1400" dirty="0">
              <a:latin typeface="+mj-lt"/>
            </a:endParaRPr>
          </a:p>
          <a:p>
            <a:pPr algn="r"/>
            <a:r>
              <a:rPr lang="fr-FR" sz="1400" dirty="0">
                <a:latin typeface="+mj-lt"/>
              </a:rPr>
              <a:t>Implication dans le développement du territoire </a:t>
            </a:r>
            <a:r>
              <a:rPr lang="fr-FR" sz="1400" dirty="0">
                <a:latin typeface="+mj-lt"/>
                <a:sym typeface="Wingdings" panose="05000000000000000000" pitchFamily="2" charset="2"/>
              </a:rPr>
              <a:t> 13</a:t>
            </a:r>
            <a:endParaRPr lang="fr-FR" sz="1400" dirty="0">
              <a:latin typeface="+mj-lt"/>
            </a:endParaRPr>
          </a:p>
        </p:txBody>
      </p:sp>
    </p:spTree>
    <p:extLst>
      <p:ext uri="{BB962C8B-B14F-4D97-AF65-F5344CB8AC3E}">
        <p14:creationId xmlns:p14="http://schemas.microsoft.com/office/powerpoint/2010/main" val="2545462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752EAF8-C55B-E635-A284-E77B6EAD6B25}"/>
              </a:ext>
            </a:extLst>
          </p:cNvPr>
          <p:cNvSpPr/>
          <p:nvPr/>
        </p:nvSpPr>
        <p:spPr>
          <a:xfrm>
            <a:off x="9026911" y="6611512"/>
            <a:ext cx="2880000"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C0545316-FA89-138C-5A67-C1F5D85CE591}"/>
              </a:ext>
            </a:extLst>
          </p:cNvPr>
          <p:cNvSpPr txBox="1"/>
          <p:nvPr/>
        </p:nvSpPr>
        <p:spPr>
          <a:xfrm>
            <a:off x="8930827" y="6378703"/>
            <a:ext cx="3067204" cy="261610"/>
          </a:xfrm>
          <a:prstGeom prst="rect">
            <a:avLst/>
          </a:prstGeom>
          <a:noFill/>
        </p:spPr>
        <p:txBody>
          <a:bodyPr wrap="square">
            <a:spAutoFit/>
          </a:bodyPr>
          <a:lstStyle/>
          <a:p>
            <a:pPr algn="r"/>
            <a:r>
              <a:rPr lang="fr-FR" sz="1100" dirty="0">
                <a:solidFill>
                  <a:schemeClr val="accent1">
                    <a:lumMod val="50000"/>
                  </a:schemeClr>
                </a:solidFill>
                <a:latin typeface="+mj-lt"/>
              </a:rPr>
              <a:t>Gouvernance </a:t>
            </a:r>
            <a:r>
              <a:rPr lang="fr-FR" sz="1100" dirty="0">
                <a:latin typeface="+mj-lt"/>
                <a:sym typeface="Wingdings" panose="05000000000000000000" pitchFamily="2" charset="2"/>
              </a:rPr>
              <a:t> Ethique  Loyauté des pratiques - 3</a:t>
            </a:r>
            <a:endParaRPr lang="fr-FR" sz="1100" dirty="0">
              <a:solidFill>
                <a:schemeClr val="accent1">
                  <a:lumMod val="50000"/>
                </a:schemeClr>
              </a:solidFill>
              <a:latin typeface="+mj-lt"/>
            </a:endParaRPr>
          </a:p>
        </p:txBody>
      </p:sp>
      <p:pic>
        <p:nvPicPr>
          <p:cNvPr id="17" name="Image 16" descr="Une image contenant cercle, symbole, compas">
            <a:extLst>
              <a:ext uri="{FF2B5EF4-FFF2-40B4-BE49-F238E27FC236}">
                <a16:creationId xmlns:a16="http://schemas.microsoft.com/office/drawing/2014/main" id="{CECD70BE-B126-F0B0-4FEF-5BA0F453C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00" y="136800"/>
            <a:ext cx="540000" cy="540000"/>
          </a:xfrm>
          <a:prstGeom prst="rect">
            <a:avLst/>
          </a:prstGeom>
        </p:spPr>
      </p:pic>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3276" y="198917"/>
            <a:ext cx="4703916" cy="369332"/>
          </a:xfrm>
          <a:prstGeom prst="rect">
            <a:avLst/>
          </a:prstGeom>
          <a:noFill/>
        </p:spPr>
        <p:txBody>
          <a:bodyPr wrap="none" rtlCol="0">
            <a:spAutoFit/>
          </a:bodyPr>
          <a:lstStyle/>
          <a:p>
            <a:r>
              <a:rPr lang="fr-FR" i="1" dirty="0">
                <a:solidFill>
                  <a:srgbClr val="2A436A"/>
                </a:solidFill>
              </a:rPr>
              <a:t>Gouvernance </a:t>
            </a:r>
            <a:r>
              <a:rPr lang="fr-FR" sz="1800" i="1" dirty="0">
                <a:solidFill>
                  <a:srgbClr val="2A436A"/>
                </a:solidFill>
                <a:latin typeface="+mj-lt"/>
                <a:sym typeface="Wingdings" panose="05000000000000000000" pitchFamily="2" charset="2"/>
              </a:rPr>
              <a:t></a:t>
            </a:r>
            <a:r>
              <a:rPr lang="fr-FR" i="1" dirty="0">
                <a:solidFill>
                  <a:srgbClr val="2A436A"/>
                </a:solidFill>
              </a:rPr>
              <a:t> Ethique </a:t>
            </a:r>
            <a:r>
              <a:rPr lang="fr-FR" sz="1800" i="1" dirty="0">
                <a:solidFill>
                  <a:srgbClr val="2A436A"/>
                </a:solidFill>
                <a:latin typeface="+mj-lt"/>
                <a:sym typeface="Wingdings" panose="05000000000000000000" pitchFamily="2" charset="2"/>
              </a:rPr>
              <a:t> </a:t>
            </a:r>
            <a:r>
              <a:rPr lang="fr-FR" i="1" dirty="0">
                <a:solidFill>
                  <a:srgbClr val="2A436A"/>
                </a:solidFill>
              </a:rPr>
              <a:t>Loyauté des pratiques</a:t>
            </a:r>
          </a:p>
        </p:txBody>
      </p:sp>
      <p:pic>
        <p:nvPicPr>
          <p:cNvPr id="3" name="Image 2" descr="Une image contenant logo, Police, symbole, cercle">
            <a:extLst>
              <a:ext uri="{FF2B5EF4-FFF2-40B4-BE49-F238E27FC236}">
                <a16:creationId xmlns:a16="http://schemas.microsoft.com/office/drawing/2014/main" id="{9E91EB19-6C4F-1BB8-EBC3-3BE270470F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7528" y="3295799"/>
            <a:ext cx="1574578" cy="1574578"/>
          </a:xfrm>
          <a:prstGeom prst="rect">
            <a:avLst/>
          </a:prstGeom>
        </p:spPr>
      </p:pic>
      <p:pic>
        <p:nvPicPr>
          <p:cNvPr id="5" name="Image 4" descr="Une image contenant conception">
            <a:extLst>
              <a:ext uri="{FF2B5EF4-FFF2-40B4-BE49-F238E27FC236}">
                <a16:creationId xmlns:a16="http://schemas.microsoft.com/office/drawing/2014/main" id="{E0879D02-9C83-3D46-3AB9-B800979191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0234" y="771149"/>
            <a:ext cx="673622" cy="673622"/>
          </a:xfrm>
          <a:prstGeom prst="rect">
            <a:avLst/>
          </a:prstGeom>
        </p:spPr>
      </p:pic>
      <p:pic>
        <p:nvPicPr>
          <p:cNvPr id="7" name="Image 6" descr="Une image contenant horloge, cercle, symbole">
            <a:extLst>
              <a:ext uri="{FF2B5EF4-FFF2-40B4-BE49-F238E27FC236}">
                <a16:creationId xmlns:a16="http://schemas.microsoft.com/office/drawing/2014/main" id="{F3F11F62-4260-33BF-5E4C-5255049E20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6499" y="4615191"/>
            <a:ext cx="802385" cy="802385"/>
          </a:xfrm>
          <a:prstGeom prst="rect">
            <a:avLst/>
          </a:prstGeom>
        </p:spPr>
      </p:pic>
      <p:pic>
        <p:nvPicPr>
          <p:cNvPr id="11" name="Image 10" descr="Une image contenant clipart, symbole, croquis, conception">
            <a:extLst>
              <a:ext uri="{FF2B5EF4-FFF2-40B4-BE49-F238E27FC236}">
                <a16:creationId xmlns:a16="http://schemas.microsoft.com/office/drawing/2014/main" id="{06A7E7FA-C438-1E0C-7030-08610FFF02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7985" y="2528184"/>
            <a:ext cx="905584" cy="905584"/>
          </a:xfrm>
          <a:prstGeom prst="rect">
            <a:avLst/>
          </a:prstGeom>
        </p:spPr>
      </p:pic>
      <p:pic>
        <p:nvPicPr>
          <p:cNvPr id="14" name="Image 13" descr="Une image contenant Bleu électrique, symbole, Police, Graphique&#10;&#10;Description générée automatiquement">
            <a:extLst>
              <a:ext uri="{FF2B5EF4-FFF2-40B4-BE49-F238E27FC236}">
                <a16:creationId xmlns:a16="http://schemas.microsoft.com/office/drawing/2014/main" id="{F8053712-E436-4230-DF69-BFF32DA7CC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926" y="1693634"/>
            <a:ext cx="611011" cy="654392"/>
          </a:xfrm>
          <a:prstGeom prst="rect">
            <a:avLst/>
          </a:prstGeom>
        </p:spPr>
      </p:pic>
      <p:pic>
        <p:nvPicPr>
          <p:cNvPr id="16" name="Image 15" descr="Une image contenant Graphique, symbole, graphisme, conception&#10;&#10;Description générée automatiquement">
            <a:extLst>
              <a:ext uri="{FF2B5EF4-FFF2-40B4-BE49-F238E27FC236}">
                <a16:creationId xmlns:a16="http://schemas.microsoft.com/office/drawing/2014/main" id="{128BABF5-C86F-6C81-6EC3-C782BA9A5DD1}"/>
              </a:ext>
            </a:extLst>
          </p:cNvPr>
          <p:cNvPicPr>
            <a:picLocks noChangeAspect="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7589" y="5634442"/>
            <a:ext cx="986493" cy="986493"/>
          </a:xfrm>
          <a:prstGeom prst="rect">
            <a:avLst/>
          </a:prstGeom>
        </p:spPr>
      </p:pic>
      <p:sp>
        <p:nvSpPr>
          <p:cNvPr id="21" name="ZoneTexte 20">
            <a:extLst>
              <a:ext uri="{FF2B5EF4-FFF2-40B4-BE49-F238E27FC236}">
                <a16:creationId xmlns:a16="http://schemas.microsoft.com/office/drawing/2014/main" id="{BCFE5757-3A31-E9EA-C7B0-800AD67F9A9A}"/>
              </a:ext>
            </a:extLst>
          </p:cNvPr>
          <p:cNvSpPr txBox="1"/>
          <p:nvPr/>
        </p:nvSpPr>
        <p:spPr>
          <a:xfrm>
            <a:off x="793690" y="452126"/>
            <a:ext cx="1742785" cy="1323439"/>
          </a:xfrm>
          <a:prstGeom prst="rect">
            <a:avLst/>
          </a:prstGeom>
          <a:noFill/>
        </p:spPr>
        <p:txBody>
          <a:bodyPr wrap="none" rtlCol="0">
            <a:spAutoFit/>
          </a:bodyPr>
          <a:lstStyle/>
          <a:p>
            <a:r>
              <a:rPr lang="fr-FR" sz="8000" dirty="0">
                <a:solidFill>
                  <a:srgbClr val="004AAD"/>
                </a:solidFill>
              </a:rPr>
              <a:t>400</a:t>
            </a:r>
          </a:p>
        </p:txBody>
      </p:sp>
      <p:sp>
        <p:nvSpPr>
          <p:cNvPr id="22" name="ZoneTexte 21">
            <a:extLst>
              <a:ext uri="{FF2B5EF4-FFF2-40B4-BE49-F238E27FC236}">
                <a16:creationId xmlns:a16="http://schemas.microsoft.com/office/drawing/2014/main" id="{5AAC023E-B3F9-0481-4286-69AFA953359B}"/>
              </a:ext>
            </a:extLst>
          </p:cNvPr>
          <p:cNvSpPr txBox="1"/>
          <p:nvPr/>
        </p:nvSpPr>
        <p:spPr>
          <a:xfrm>
            <a:off x="3722525" y="692462"/>
            <a:ext cx="1266757" cy="830997"/>
          </a:xfrm>
          <a:prstGeom prst="rect">
            <a:avLst/>
          </a:prstGeom>
          <a:noFill/>
        </p:spPr>
        <p:txBody>
          <a:bodyPr wrap="none" rtlCol="0">
            <a:spAutoFit/>
          </a:bodyPr>
          <a:lstStyle/>
          <a:p>
            <a:r>
              <a:rPr lang="fr-FR" sz="1600" dirty="0">
                <a:solidFill>
                  <a:srgbClr val="0249A4"/>
                </a:solidFill>
              </a:rPr>
              <a:t>Nombre</a:t>
            </a:r>
          </a:p>
          <a:p>
            <a:r>
              <a:rPr lang="fr-FR" sz="1600" dirty="0">
                <a:solidFill>
                  <a:srgbClr val="0249A4"/>
                </a:solidFill>
              </a:rPr>
              <a:t>d’entreprises</a:t>
            </a:r>
          </a:p>
          <a:p>
            <a:r>
              <a:rPr lang="fr-FR" sz="1600" dirty="0">
                <a:solidFill>
                  <a:srgbClr val="0249A4"/>
                </a:solidFill>
              </a:rPr>
              <a:t>clientes </a:t>
            </a:r>
          </a:p>
        </p:txBody>
      </p:sp>
      <p:sp>
        <p:nvSpPr>
          <p:cNvPr id="25" name="ZoneTexte 24">
            <a:extLst>
              <a:ext uri="{FF2B5EF4-FFF2-40B4-BE49-F238E27FC236}">
                <a16:creationId xmlns:a16="http://schemas.microsoft.com/office/drawing/2014/main" id="{97EDF671-6013-9038-B2A7-12FD78C44EF1}"/>
              </a:ext>
            </a:extLst>
          </p:cNvPr>
          <p:cNvSpPr txBox="1"/>
          <p:nvPr/>
        </p:nvSpPr>
        <p:spPr>
          <a:xfrm>
            <a:off x="1711311" y="1605332"/>
            <a:ext cx="1561453" cy="830997"/>
          </a:xfrm>
          <a:prstGeom prst="rect">
            <a:avLst/>
          </a:prstGeom>
          <a:noFill/>
        </p:spPr>
        <p:txBody>
          <a:bodyPr wrap="none" rtlCol="0">
            <a:spAutoFit/>
          </a:bodyPr>
          <a:lstStyle/>
          <a:p>
            <a:r>
              <a:rPr lang="fr-FR" sz="1600" dirty="0">
                <a:solidFill>
                  <a:srgbClr val="0249A4"/>
                </a:solidFill>
              </a:rPr>
              <a:t>Taux </a:t>
            </a:r>
          </a:p>
          <a:p>
            <a:r>
              <a:rPr lang="fr-FR" sz="1600" dirty="0">
                <a:solidFill>
                  <a:srgbClr val="0249A4"/>
                </a:solidFill>
              </a:rPr>
              <a:t>d’embauches </a:t>
            </a:r>
          </a:p>
          <a:p>
            <a:r>
              <a:rPr lang="fr-FR" sz="1600" dirty="0">
                <a:solidFill>
                  <a:srgbClr val="0249A4"/>
                </a:solidFill>
              </a:rPr>
              <a:t>en fin de contrat</a:t>
            </a:r>
          </a:p>
        </p:txBody>
      </p:sp>
      <p:sp>
        <p:nvSpPr>
          <p:cNvPr id="27" name="ZoneTexte 26">
            <a:extLst>
              <a:ext uri="{FF2B5EF4-FFF2-40B4-BE49-F238E27FC236}">
                <a16:creationId xmlns:a16="http://schemas.microsoft.com/office/drawing/2014/main" id="{EE2F8C62-41B2-B15F-3E2B-811526C2FD48}"/>
              </a:ext>
            </a:extLst>
          </p:cNvPr>
          <p:cNvSpPr txBox="1"/>
          <p:nvPr/>
        </p:nvSpPr>
        <p:spPr>
          <a:xfrm>
            <a:off x="3216104" y="1359111"/>
            <a:ext cx="2190023" cy="1323439"/>
          </a:xfrm>
          <a:prstGeom prst="rect">
            <a:avLst/>
          </a:prstGeom>
          <a:noFill/>
        </p:spPr>
        <p:txBody>
          <a:bodyPr wrap="none" rtlCol="0">
            <a:spAutoFit/>
          </a:bodyPr>
          <a:lstStyle/>
          <a:p>
            <a:r>
              <a:rPr lang="fr-FR" sz="8000" dirty="0">
                <a:solidFill>
                  <a:srgbClr val="004AAD"/>
                </a:solidFill>
              </a:rPr>
              <a:t>70 %</a:t>
            </a:r>
          </a:p>
        </p:txBody>
      </p:sp>
      <p:sp>
        <p:nvSpPr>
          <p:cNvPr id="31" name="ZoneTexte 30">
            <a:extLst>
              <a:ext uri="{FF2B5EF4-FFF2-40B4-BE49-F238E27FC236}">
                <a16:creationId xmlns:a16="http://schemas.microsoft.com/office/drawing/2014/main" id="{3F625E92-36AA-77DF-9A6A-6B5A44CF963B}"/>
              </a:ext>
            </a:extLst>
          </p:cNvPr>
          <p:cNvSpPr txBox="1"/>
          <p:nvPr/>
        </p:nvSpPr>
        <p:spPr>
          <a:xfrm>
            <a:off x="794781" y="2329944"/>
            <a:ext cx="2262158" cy="1323439"/>
          </a:xfrm>
          <a:prstGeom prst="rect">
            <a:avLst/>
          </a:prstGeom>
          <a:noFill/>
        </p:spPr>
        <p:txBody>
          <a:bodyPr wrap="none" rtlCol="0">
            <a:spAutoFit/>
          </a:bodyPr>
          <a:lstStyle/>
          <a:p>
            <a:r>
              <a:rPr lang="fr-FR" sz="8000" dirty="0">
                <a:solidFill>
                  <a:srgbClr val="00B0F0"/>
                </a:solidFill>
              </a:rPr>
              <a:t>1300</a:t>
            </a:r>
          </a:p>
        </p:txBody>
      </p:sp>
      <p:sp>
        <p:nvSpPr>
          <p:cNvPr id="32" name="ZoneTexte 31">
            <a:extLst>
              <a:ext uri="{FF2B5EF4-FFF2-40B4-BE49-F238E27FC236}">
                <a16:creationId xmlns:a16="http://schemas.microsoft.com/office/drawing/2014/main" id="{89B33C04-EF05-8E54-A2A5-555794DFB32B}"/>
              </a:ext>
            </a:extLst>
          </p:cNvPr>
          <p:cNvSpPr txBox="1"/>
          <p:nvPr/>
        </p:nvSpPr>
        <p:spPr>
          <a:xfrm>
            <a:off x="2413189" y="4708207"/>
            <a:ext cx="2448106" cy="923330"/>
          </a:xfrm>
          <a:prstGeom prst="rect">
            <a:avLst/>
          </a:prstGeom>
          <a:noFill/>
        </p:spPr>
        <p:txBody>
          <a:bodyPr wrap="none" rtlCol="0">
            <a:spAutoFit/>
          </a:bodyPr>
          <a:lstStyle/>
          <a:p>
            <a:r>
              <a:rPr lang="fr-FR" sz="5400" dirty="0">
                <a:solidFill>
                  <a:srgbClr val="004AAD"/>
                </a:solidFill>
              </a:rPr>
              <a:t>650 000</a:t>
            </a:r>
          </a:p>
        </p:txBody>
      </p:sp>
      <p:sp>
        <p:nvSpPr>
          <p:cNvPr id="33" name="ZoneTexte 32">
            <a:extLst>
              <a:ext uri="{FF2B5EF4-FFF2-40B4-BE49-F238E27FC236}">
                <a16:creationId xmlns:a16="http://schemas.microsoft.com/office/drawing/2014/main" id="{23A00A28-3EB5-A55F-CFAA-5AB7A85344AC}"/>
              </a:ext>
            </a:extLst>
          </p:cNvPr>
          <p:cNvSpPr txBox="1"/>
          <p:nvPr/>
        </p:nvSpPr>
        <p:spPr>
          <a:xfrm>
            <a:off x="814358" y="5401210"/>
            <a:ext cx="2585964" cy="1200329"/>
          </a:xfrm>
          <a:prstGeom prst="rect">
            <a:avLst/>
          </a:prstGeom>
          <a:noFill/>
        </p:spPr>
        <p:txBody>
          <a:bodyPr wrap="none" rtlCol="0">
            <a:spAutoFit/>
          </a:bodyPr>
          <a:lstStyle/>
          <a:p>
            <a:r>
              <a:rPr lang="fr-FR" sz="7200" dirty="0">
                <a:solidFill>
                  <a:srgbClr val="004AAD"/>
                </a:solidFill>
              </a:rPr>
              <a:t>15 M€</a:t>
            </a:r>
          </a:p>
        </p:txBody>
      </p:sp>
      <p:sp>
        <p:nvSpPr>
          <p:cNvPr id="34" name="ZoneTexte 33">
            <a:extLst>
              <a:ext uri="{FF2B5EF4-FFF2-40B4-BE49-F238E27FC236}">
                <a16:creationId xmlns:a16="http://schemas.microsoft.com/office/drawing/2014/main" id="{9B4509A7-5BFE-62E7-0964-E08C523E7F86}"/>
              </a:ext>
            </a:extLst>
          </p:cNvPr>
          <p:cNvSpPr txBox="1"/>
          <p:nvPr/>
        </p:nvSpPr>
        <p:spPr>
          <a:xfrm>
            <a:off x="4106931" y="2565478"/>
            <a:ext cx="1083951" cy="830997"/>
          </a:xfrm>
          <a:prstGeom prst="rect">
            <a:avLst/>
          </a:prstGeom>
          <a:noFill/>
        </p:spPr>
        <p:txBody>
          <a:bodyPr wrap="none" rtlCol="0">
            <a:spAutoFit/>
          </a:bodyPr>
          <a:lstStyle/>
          <a:p>
            <a:r>
              <a:rPr lang="fr-FR" sz="1600" dirty="0">
                <a:solidFill>
                  <a:srgbClr val="0249A4"/>
                </a:solidFill>
              </a:rPr>
              <a:t>Nombre</a:t>
            </a:r>
          </a:p>
          <a:p>
            <a:r>
              <a:rPr lang="fr-FR" sz="1600" dirty="0">
                <a:solidFill>
                  <a:srgbClr val="0249A4"/>
                </a:solidFill>
              </a:rPr>
              <a:t>de salariés</a:t>
            </a:r>
          </a:p>
          <a:p>
            <a:r>
              <a:rPr lang="fr-FR" sz="1600" dirty="0">
                <a:solidFill>
                  <a:srgbClr val="0249A4"/>
                </a:solidFill>
              </a:rPr>
              <a:t>par an</a:t>
            </a:r>
          </a:p>
        </p:txBody>
      </p:sp>
      <p:sp>
        <p:nvSpPr>
          <p:cNvPr id="35" name="ZoneTexte 34">
            <a:extLst>
              <a:ext uri="{FF2B5EF4-FFF2-40B4-BE49-F238E27FC236}">
                <a16:creationId xmlns:a16="http://schemas.microsoft.com/office/drawing/2014/main" id="{12724F68-6F7D-7217-0E55-C6AA6BDEAC48}"/>
              </a:ext>
            </a:extLst>
          </p:cNvPr>
          <p:cNvSpPr txBox="1"/>
          <p:nvPr/>
        </p:nvSpPr>
        <p:spPr>
          <a:xfrm>
            <a:off x="1315790" y="3721436"/>
            <a:ext cx="1988686" cy="584775"/>
          </a:xfrm>
          <a:prstGeom prst="rect">
            <a:avLst/>
          </a:prstGeom>
          <a:noFill/>
        </p:spPr>
        <p:txBody>
          <a:bodyPr wrap="none" rtlCol="0">
            <a:spAutoFit/>
          </a:bodyPr>
          <a:lstStyle/>
          <a:p>
            <a:r>
              <a:rPr lang="fr-FR" sz="1600" dirty="0">
                <a:solidFill>
                  <a:srgbClr val="0249A4"/>
                </a:solidFill>
              </a:rPr>
              <a:t>Part des salariés </a:t>
            </a:r>
          </a:p>
          <a:p>
            <a:r>
              <a:rPr lang="fr-FR" sz="1600" dirty="0">
                <a:solidFill>
                  <a:srgbClr val="0249A4"/>
                </a:solidFill>
              </a:rPr>
              <a:t>en contrat d’insertion</a:t>
            </a:r>
          </a:p>
        </p:txBody>
      </p:sp>
      <p:sp>
        <p:nvSpPr>
          <p:cNvPr id="36" name="ZoneTexte 35">
            <a:extLst>
              <a:ext uri="{FF2B5EF4-FFF2-40B4-BE49-F238E27FC236}">
                <a16:creationId xmlns:a16="http://schemas.microsoft.com/office/drawing/2014/main" id="{B4FE945E-C522-F444-9436-14B3C59DD76E}"/>
              </a:ext>
            </a:extLst>
          </p:cNvPr>
          <p:cNvSpPr txBox="1"/>
          <p:nvPr/>
        </p:nvSpPr>
        <p:spPr>
          <a:xfrm>
            <a:off x="2100678" y="4580028"/>
            <a:ext cx="3104922" cy="338554"/>
          </a:xfrm>
          <a:prstGeom prst="rect">
            <a:avLst/>
          </a:prstGeom>
          <a:noFill/>
        </p:spPr>
        <p:txBody>
          <a:bodyPr wrap="square" rtlCol="0">
            <a:spAutoFit/>
          </a:bodyPr>
          <a:lstStyle/>
          <a:p>
            <a:r>
              <a:rPr lang="fr-FR" sz="1600" dirty="0">
                <a:solidFill>
                  <a:srgbClr val="0249A4"/>
                </a:solidFill>
              </a:rPr>
              <a:t>Nombre d’heures travaillées par an</a:t>
            </a:r>
          </a:p>
        </p:txBody>
      </p:sp>
      <p:sp>
        <p:nvSpPr>
          <p:cNvPr id="37" name="ZoneTexte 36">
            <a:extLst>
              <a:ext uri="{FF2B5EF4-FFF2-40B4-BE49-F238E27FC236}">
                <a16:creationId xmlns:a16="http://schemas.microsoft.com/office/drawing/2014/main" id="{0E88F2CA-5E0D-0C4C-ABEA-80A6157DD46A}"/>
              </a:ext>
            </a:extLst>
          </p:cNvPr>
          <p:cNvSpPr txBox="1"/>
          <p:nvPr/>
        </p:nvSpPr>
        <p:spPr>
          <a:xfrm>
            <a:off x="3290094" y="5680890"/>
            <a:ext cx="1625060" cy="584775"/>
          </a:xfrm>
          <a:prstGeom prst="rect">
            <a:avLst/>
          </a:prstGeom>
          <a:noFill/>
        </p:spPr>
        <p:txBody>
          <a:bodyPr wrap="none" rtlCol="0">
            <a:spAutoFit/>
          </a:bodyPr>
          <a:lstStyle/>
          <a:p>
            <a:r>
              <a:rPr lang="fr-FR" sz="1600" dirty="0">
                <a:solidFill>
                  <a:srgbClr val="0249A4"/>
                </a:solidFill>
              </a:rPr>
              <a:t>Chiffres d’affaires</a:t>
            </a:r>
          </a:p>
          <a:p>
            <a:r>
              <a:rPr lang="fr-FR" sz="1600" dirty="0">
                <a:solidFill>
                  <a:srgbClr val="0249A4"/>
                </a:solidFill>
              </a:rPr>
              <a:t>annuel</a:t>
            </a:r>
          </a:p>
        </p:txBody>
      </p:sp>
      <p:sp>
        <p:nvSpPr>
          <p:cNvPr id="38" name="ZoneTexte 37">
            <a:extLst>
              <a:ext uri="{FF2B5EF4-FFF2-40B4-BE49-F238E27FC236}">
                <a16:creationId xmlns:a16="http://schemas.microsoft.com/office/drawing/2014/main" id="{FA3B7B71-15DE-F9F7-1616-DEEF968D1DDC}"/>
              </a:ext>
            </a:extLst>
          </p:cNvPr>
          <p:cNvSpPr txBox="1"/>
          <p:nvPr/>
        </p:nvSpPr>
        <p:spPr>
          <a:xfrm>
            <a:off x="8834334" y="676800"/>
            <a:ext cx="686791" cy="338554"/>
          </a:xfrm>
          <a:prstGeom prst="rect">
            <a:avLst/>
          </a:prstGeom>
          <a:noFill/>
        </p:spPr>
        <p:txBody>
          <a:bodyPr wrap="none" rtlCol="0">
            <a:spAutoFit/>
          </a:bodyPr>
          <a:lstStyle/>
          <a:p>
            <a:r>
              <a:rPr lang="fr-FR" sz="1600" b="1" i="1" dirty="0">
                <a:latin typeface="+mj-lt"/>
              </a:rPr>
              <a:t>EDITO</a:t>
            </a:r>
          </a:p>
        </p:txBody>
      </p:sp>
      <p:sp>
        <p:nvSpPr>
          <p:cNvPr id="2" name="ZoneTexte 1">
            <a:extLst>
              <a:ext uri="{FF2B5EF4-FFF2-40B4-BE49-F238E27FC236}">
                <a16:creationId xmlns:a16="http://schemas.microsoft.com/office/drawing/2014/main" id="{85D4A45E-609B-EAFB-BFC3-A7EB46E66E25}"/>
              </a:ext>
            </a:extLst>
          </p:cNvPr>
          <p:cNvSpPr txBox="1"/>
          <p:nvPr/>
        </p:nvSpPr>
        <p:spPr>
          <a:xfrm>
            <a:off x="6479305" y="1070620"/>
            <a:ext cx="5451096" cy="5509200"/>
          </a:xfrm>
          <a:prstGeom prst="rect">
            <a:avLst/>
          </a:prstGeom>
          <a:noFill/>
        </p:spPr>
        <p:txBody>
          <a:bodyPr wrap="square" rtlCol="0">
            <a:spAutoFit/>
          </a:bodyPr>
          <a:lstStyle/>
          <a:p>
            <a:pPr algn="r"/>
            <a:r>
              <a:rPr lang="fr-FR" sz="1100" dirty="0">
                <a:effectLst/>
                <a:latin typeface="+mj-lt"/>
                <a:ea typeface="Calibri" panose="020F0502020204030204" pitchFamily="34" charset="0"/>
                <a:cs typeface="Times New Roman" panose="02020603050405020304" pitchFamily="18" charset="0"/>
              </a:rPr>
              <a:t>« Ce n’est pas ce que nous sommes qui nous empêche de réaliser nos rêves, </a:t>
            </a:r>
          </a:p>
          <a:p>
            <a:pPr algn="r"/>
            <a:r>
              <a:rPr lang="fr-FR" sz="1100" dirty="0">
                <a:effectLst/>
                <a:latin typeface="+mj-lt"/>
                <a:ea typeface="Calibri" panose="020F0502020204030204" pitchFamily="34" charset="0"/>
                <a:cs typeface="Times New Roman" panose="02020603050405020304" pitchFamily="18" charset="0"/>
              </a:rPr>
              <a:t>c’est ce que nous croyons que nous ne sommes pas » </a:t>
            </a:r>
          </a:p>
          <a:p>
            <a:pPr algn="r"/>
            <a:r>
              <a:rPr lang="fr-FR" sz="1100" i="1" dirty="0">
                <a:effectLst/>
                <a:latin typeface="+mj-lt"/>
                <a:ea typeface="Calibri" panose="020F0502020204030204" pitchFamily="34" charset="0"/>
                <a:cs typeface="Times New Roman" panose="02020603050405020304" pitchFamily="18" charset="0"/>
              </a:rPr>
              <a:t>Paul-Emile VICTOR</a:t>
            </a:r>
            <a:endParaRPr lang="fr-FR" sz="1100" dirty="0">
              <a:effectLst/>
              <a:latin typeface="+mj-lt"/>
              <a:ea typeface="Calibri" panose="020F0502020204030204" pitchFamily="34" charset="0"/>
              <a:cs typeface="Times New Roman" panose="02020603050405020304" pitchFamily="18" charset="0"/>
            </a:endParaRPr>
          </a:p>
          <a:p>
            <a:pPr algn="just"/>
            <a:r>
              <a:rPr lang="fr-FR" sz="1100" dirty="0">
                <a:effectLst/>
                <a:latin typeface="+mj-lt"/>
                <a:ea typeface="Calibri" panose="020F0502020204030204" pitchFamily="34" charset="0"/>
                <a:cs typeface="Times New Roman" panose="02020603050405020304" pitchFamily="18" charset="0"/>
              </a:rPr>
              <a:t> </a:t>
            </a:r>
          </a:p>
          <a:p>
            <a:pPr algn="just"/>
            <a:r>
              <a:rPr lang="fr-FR" sz="1100" dirty="0">
                <a:effectLst/>
                <a:latin typeface="+mj-lt"/>
                <a:ea typeface="Calibri" panose="020F0502020204030204" pitchFamily="34" charset="0"/>
                <a:cs typeface="Times New Roman" panose="02020603050405020304" pitchFamily="18" charset="0"/>
              </a:rPr>
              <a:t> </a:t>
            </a:r>
          </a:p>
          <a:p>
            <a:pPr algn="just"/>
            <a:r>
              <a:rPr lang="fr-FR" sz="1100" dirty="0">
                <a:effectLst/>
                <a:latin typeface="+mj-lt"/>
                <a:ea typeface="Calibri" panose="020F0502020204030204" pitchFamily="34" charset="0"/>
                <a:cs typeface="Times New Roman" panose="02020603050405020304" pitchFamily="18" charset="0"/>
              </a:rPr>
              <a:t>En avril 2021, lors de ma prise de fonction, je me suis promis de mettre au centre de mes préoccupations les femmes et les hommes salariés intérimaires et permanents de notre Groupe en accentuant mon management sur la reconnaissance, la bienveillance, la mise en place de conditions de travail correspondant aux attentes de chacun et le renforcement de l’épargne salariale.</a:t>
            </a:r>
          </a:p>
          <a:p>
            <a:pPr algn="just"/>
            <a:r>
              <a:rPr lang="fr-FR" sz="1100" dirty="0">
                <a:effectLst/>
                <a:latin typeface="+mj-lt"/>
                <a:ea typeface="Calibri" panose="020F0502020204030204" pitchFamily="34" charset="0"/>
                <a:cs typeface="Times New Roman" panose="02020603050405020304" pitchFamily="18" charset="0"/>
              </a:rPr>
              <a:t>Notre groupe place son projet économique au service de son projet social et professionnel : l’insertion des publics éloignés de l’emploi principalement dans le secteur du BTP. Cet objectif nous a permis d’obtenir l’agrément ESUS qui renforce notre positionnement de groupe INCLUSIF.</a:t>
            </a:r>
          </a:p>
          <a:p>
            <a:pPr algn="just"/>
            <a:r>
              <a:rPr lang="fr-FR" sz="1100" dirty="0">
                <a:effectLst/>
                <a:latin typeface="+mj-lt"/>
                <a:ea typeface="Calibri" panose="020F0502020204030204" pitchFamily="34" charset="0"/>
                <a:cs typeface="Times New Roman" panose="02020603050405020304" pitchFamily="18" charset="0"/>
              </a:rPr>
              <a:t> </a:t>
            </a:r>
          </a:p>
          <a:p>
            <a:pPr algn="just"/>
            <a:r>
              <a:rPr lang="fr-FR" sz="1100" dirty="0">
                <a:effectLst/>
                <a:latin typeface="+mj-lt"/>
                <a:ea typeface="Calibri" panose="020F0502020204030204" pitchFamily="34" charset="0"/>
                <a:cs typeface="Times New Roman" panose="02020603050405020304" pitchFamily="18" charset="0"/>
              </a:rPr>
              <a:t>Dans cette logique de mission inclusive, il m’a semblé évident de nous impliquer dans une démarche RSE qui est cohérente avec nos valeurs et notre mission.</a:t>
            </a:r>
          </a:p>
          <a:p>
            <a:pPr algn="just"/>
            <a:r>
              <a:rPr lang="fr-FR" sz="1100" dirty="0">
                <a:effectLst/>
                <a:latin typeface="+mj-lt"/>
                <a:ea typeface="Calibri" panose="020F0502020204030204" pitchFamily="34" charset="0"/>
                <a:cs typeface="Times New Roman" panose="02020603050405020304" pitchFamily="18" charset="0"/>
              </a:rPr>
              <a:t>Je suis également convaincue </a:t>
            </a:r>
            <a:r>
              <a:rPr lang="fr-FR" sz="1100" dirty="0">
                <a:effectLst/>
                <a:latin typeface="+mj-lt"/>
                <a:ea typeface="Times New Roman" panose="02020603050405020304" pitchFamily="18" charset="0"/>
                <a:cs typeface="Times New Roman" panose="02020603050405020304" pitchFamily="18" charset="0"/>
              </a:rPr>
              <a:t>que la RSE est un levier de performance économique, sociale et environnementale qui permet de créer de la valeur et renforcer le lien économique et sociale avec toutes nos parties prenantes.</a:t>
            </a:r>
            <a:endParaRPr lang="fr-FR" sz="1100" dirty="0">
              <a:effectLst/>
              <a:latin typeface="+mj-lt"/>
              <a:ea typeface="Calibri" panose="020F0502020204030204" pitchFamily="34" charset="0"/>
              <a:cs typeface="Times New Roman" panose="02020603050405020304" pitchFamily="18" charset="0"/>
            </a:endParaRPr>
          </a:p>
          <a:p>
            <a:pPr algn="just"/>
            <a:r>
              <a:rPr lang="fr-FR" sz="1100" dirty="0">
                <a:effectLst/>
                <a:latin typeface="+mj-lt"/>
                <a:ea typeface="Calibri" panose="020F0502020204030204" pitchFamily="34" charset="0"/>
                <a:cs typeface="Times New Roman" panose="02020603050405020304" pitchFamily="18" charset="0"/>
              </a:rPr>
              <a:t> </a:t>
            </a:r>
          </a:p>
          <a:p>
            <a:pPr algn="just"/>
            <a:r>
              <a:rPr lang="fr-FR" sz="1100" dirty="0">
                <a:effectLst/>
                <a:latin typeface="+mj-lt"/>
                <a:ea typeface="Calibri" panose="020F0502020204030204" pitchFamily="34" charset="0"/>
                <a:cs typeface="Times New Roman" panose="02020603050405020304" pitchFamily="18" charset="0"/>
              </a:rPr>
              <a:t>Notre ancrage régional nous mène régulièrement à développer des initiatives locales avec nos partenaires dans l’objectif de favoriser l’égalité des chances face à l’emploi.</a:t>
            </a:r>
          </a:p>
          <a:p>
            <a:pPr algn="just"/>
            <a:r>
              <a:rPr lang="fr-FR" sz="1100" dirty="0">
                <a:effectLst/>
                <a:latin typeface="+mj-lt"/>
                <a:ea typeface="Calibri" panose="020F0502020204030204" pitchFamily="34" charset="0"/>
                <a:cs typeface="Times New Roman" panose="02020603050405020304" pitchFamily="18" charset="0"/>
              </a:rPr>
              <a:t>Enfin, ce territoire qui nous est cher, nous impose, dans le même temps, de continuer à le protéger en limitant notre impact environnemental.</a:t>
            </a:r>
          </a:p>
          <a:p>
            <a:pPr algn="just"/>
            <a:r>
              <a:rPr lang="fr-FR" sz="1100" dirty="0">
                <a:effectLst/>
                <a:latin typeface="+mj-lt"/>
                <a:ea typeface="Calibri" panose="020F0502020204030204" pitchFamily="34" charset="0"/>
                <a:cs typeface="Times New Roman" panose="02020603050405020304" pitchFamily="18" charset="0"/>
              </a:rPr>
              <a:t> </a:t>
            </a:r>
          </a:p>
          <a:p>
            <a:pPr algn="just"/>
            <a:r>
              <a:rPr lang="fr-FR" sz="1100" dirty="0">
                <a:effectLst/>
                <a:latin typeface="+mj-lt"/>
                <a:ea typeface="Calibri" panose="020F0502020204030204" pitchFamily="34" charset="0"/>
                <a:cs typeface="Times New Roman" panose="02020603050405020304" pitchFamily="18" charset="0"/>
              </a:rPr>
              <a:t>ECOUTER, COMPRENDRE, FORMER, ACCOMPAGNER, AGIR pour et avec tous nos salariés pour notre environnement et les emplois de demain sur notre territoire.</a:t>
            </a:r>
          </a:p>
          <a:p>
            <a:pPr algn="just"/>
            <a:endParaRPr lang="fr-FR" sz="1100" dirty="0">
              <a:latin typeface="+mj-lt"/>
              <a:ea typeface="Calibri" panose="020F0502020204030204" pitchFamily="34" charset="0"/>
              <a:cs typeface="Times New Roman" panose="02020603050405020304" pitchFamily="18" charset="0"/>
            </a:endParaRPr>
          </a:p>
          <a:p>
            <a:pPr algn="r"/>
            <a:r>
              <a:rPr lang="fr-FR" sz="1100" dirty="0">
                <a:effectLst/>
                <a:latin typeface="+mj-lt"/>
                <a:ea typeface="Calibri" panose="020F0502020204030204" pitchFamily="34" charset="0"/>
                <a:cs typeface="Times New Roman" panose="02020603050405020304" pitchFamily="18" charset="0"/>
              </a:rPr>
              <a:t>Sophie BRUNSMANN</a:t>
            </a:r>
          </a:p>
          <a:p>
            <a:pPr algn="r"/>
            <a:r>
              <a:rPr lang="fr-FR" sz="1100" dirty="0">
                <a:latin typeface="+mj-lt"/>
                <a:ea typeface="Calibri" panose="020F0502020204030204" pitchFamily="34" charset="0"/>
                <a:cs typeface="Times New Roman" panose="02020603050405020304" pitchFamily="18" charset="0"/>
              </a:rPr>
              <a:t>Directrice</a:t>
            </a:r>
            <a:endParaRPr lang="fr-FR" sz="1100" dirty="0">
              <a:effectLst/>
              <a:latin typeface="+mj-lt"/>
              <a:ea typeface="Calibri" panose="020F0502020204030204" pitchFamily="34" charset="0"/>
              <a:cs typeface="Times New Roman" panose="02020603050405020304" pitchFamily="18" charset="0"/>
            </a:endParaRPr>
          </a:p>
          <a:p>
            <a:endParaRPr lang="fr-FR" sz="1100" dirty="0">
              <a:latin typeface="+mj-lt"/>
            </a:endParaRPr>
          </a:p>
        </p:txBody>
      </p:sp>
      <p:sp>
        <p:nvSpPr>
          <p:cNvPr id="4" name="ZoneTexte 3">
            <a:extLst>
              <a:ext uri="{FF2B5EF4-FFF2-40B4-BE49-F238E27FC236}">
                <a16:creationId xmlns:a16="http://schemas.microsoft.com/office/drawing/2014/main" id="{D755A5BC-4052-C83F-1A13-51A5C2B67569}"/>
              </a:ext>
            </a:extLst>
          </p:cNvPr>
          <p:cNvSpPr txBox="1"/>
          <p:nvPr/>
        </p:nvSpPr>
        <p:spPr>
          <a:xfrm>
            <a:off x="10928838" y="199793"/>
            <a:ext cx="2101973" cy="261610"/>
          </a:xfrm>
          <a:prstGeom prst="rect">
            <a:avLst/>
          </a:prstGeom>
          <a:noFill/>
        </p:spPr>
        <p:txBody>
          <a:bodyPr wrap="square">
            <a:spAutoFit/>
          </a:bodyPr>
          <a:lstStyle/>
          <a:p>
            <a:r>
              <a:rPr lang="fr-FR" sz="1100" dirty="0" err="1">
                <a:solidFill>
                  <a:schemeClr val="accent1">
                    <a:lumMod val="50000"/>
                  </a:schemeClr>
                </a:solidFill>
                <a:latin typeface="+mj-lt"/>
              </a:rPr>
              <a:t>AGI’R</a:t>
            </a:r>
            <a:r>
              <a:rPr lang="fr-FR" sz="900" dirty="0" err="1">
                <a:solidFill>
                  <a:schemeClr val="accent1">
                    <a:lumMod val="50000"/>
                  </a:schemeClr>
                </a:solidFill>
                <a:latin typeface="+mj-lt"/>
              </a:rPr>
              <a:t>esponsable</a:t>
            </a:r>
            <a:endParaRPr lang="fr-FR" sz="900" dirty="0">
              <a:solidFill>
                <a:schemeClr val="accent1">
                  <a:lumMod val="50000"/>
                </a:schemeClr>
              </a:solidFill>
              <a:latin typeface="+mj-lt"/>
            </a:endParaRPr>
          </a:p>
        </p:txBody>
      </p:sp>
    </p:spTree>
    <p:extLst>
      <p:ext uri="{BB962C8B-B14F-4D97-AF65-F5344CB8AC3E}">
        <p14:creationId xmlns:p14="http://schemas.microsoft.com/office/powerpoint/2010/main" val="1689730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83151" y="136800"/>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grpSp>
        <p:nvGrpSpPr>
          <p:cNvPr id="80" name="Groupe 79">
            <a:extLst>
              <a:ext uri="{FF2B5EF4-FFF2-40B4-BE49-F238E27FC236}">
                <a16:creationId xmlns:a16="http://schemas.microsoft.com/office/drawing/2014/main" id="{CF1F0833-8FCA-8EA3-7AD7-0ED927FBFD29}"/>
              </a:ext>
            </a:extLst>
          </p:cNvPr>
          <p:cNvGrpSpPr/>
          <p:nvPr/>
        </p:nvGrpSpPr>
        <p:grpSpPr>
          <a:xfrm>
            <a:off x="8947053" y="6378703"/>
            <a:ext cx="3050978" cy="293302"/>
            <a:chOff x="8947053" y="6378703"/>
            <a:chExt cx="3050978" cy="293302"/>
          </a:xfrm>
        </p:grpSpPr>
        <p:sp>
          <p:nvSpPr>
            <p:cNvPr id="12" name="Rectangle 11">
              <a:extLst>
                <a:ext uri="{FF2B5EF4-FFF2-40B4-BE49-F238E27FC236}">
                  <a16:creationId xmlns:a16="http://schemas.microsoft.com/office/drawing/2014/main" id="{D752EAF8-C55B-E635-A284-E77B6EAD6B25}"/>
                </a:ext>
              </a:extLst>
            </p:cNvPr>
            <p:cNvSpPr/>
            <p:nvPr/>
          </p:nvSpPr>
          <p:spPr>
            <a:xfrm>
              <a:off x="9019877" y="6611512"/>
              <a:ext cx="2880000"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C0545316-FA89-138C-5A67-C1F5D85CE591}"/>
                </a:ext>
              </a:extLst>
            </p:cNvPr>
            <p:cNvSpPr txBox="1"/>
            <p:nvPr/>
          </p:nvSpPr>
          <p:spPr>
            <a:xfrm>
              <a:off x="8947053" y="6378703"/>
              <a:ext cx="3050978" cy="261610"/>
            </a:xfrm>
            <a:prstGeom prst="rect">
              <a:avLst/>
            </a:prstGeom>
            <a:noFill/>
          </p:spPr>
          <p:txBody>
            <a:bodyPr wrap="square">
              <a:spAutoFit/>
            </a:bodyPr>
            <a:lstStyle/>
            <a:p>
              <a:pPr algn="r"/>
              <a:r>
                <a:rPr lang="fr-FR" sz="1100" dirty="0">
                  <a:solidFill>
                    <a:schemeClr val="accent1">
                      <a:lumMod val="50000"/>
                    </a:schemeClr>
                  </a:solidFill>
                  <a:latin typeface="+mj-lt"/>
                </a:rPr>
                <a:t>Gouvernance </a:t>
              </a:r>
              <a:r>
                <a:rPr lang="fr-FR" sz="1100" dirty="0">
                  <a:latin typeface="+mj-lt"/>
                  <a:sym typeface="Wingdings" panose="05000000000000000000" pitchFamily="2" charset="2"/>
                </a:rPr>
                <a:t> Ethique  Loyauté des pratiques - 4</a:t>
              </a:r>
              <a:endParaRPr lang="fr-FR" sz="1100" dirty="0">
                <a:solidFill>
                  <a:schemeClr val="accent1">
                    <a:lumMod val="50000"/>
                  </a:schemeClr>
                </a:solidFill>
                <a:latin typeface="+mj-lt"/>
              </a:endParaRPr>
            </a:p>
          </p:txBody>
        </p:sp>
      </p:grpSp>
      <p:pic>
        <p:nvPicPr>
          <p:cNvPr id="17" name="Image 16" descr="Une image contenant cercle, symbole, compas">
            <a:extLst>
              <a:ext uri="{FF2B5EF4-FFF2-40B4-BE49-F238E27FC236}">
                <a16:creationId xmlns:a16="http://schemas.microsoft.com/office/drawing/2014/main" id="{CECD70BE-B126-F0B0-4FEF-5BA0F453C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00" y="136800"/>
            <a:ext cx="540000" cy="540000"/>
          </a:xfrm>
          <a:prstGeom prst="rect">
            <a:avLst/>
          </a:prstGeom>
        </p:spPr>
      </p:pic>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3276" y="198917"/>
            <a:ext cx="4703916" cy="369332"/>
          </a:xfrm>
          <a:prstGeom prst="rect">
            <a:avLst/>
          </a:prstGeom>
          <a:noFill/>
        </p:spPr>
        <p:txBody>
          <a:bodyPr wrap="none" rtlCol="0">
            <a:spAutoFit/>
          </a:bodyPr>
          <a:lstStyle/>
          <a:p>
            <a:r>
              <a:rPr lang="fr-FR" i="1" dirty="0">
                <a:solidFill>
                  <a:srgbClr val="2A436A"/>
                </a:solidFill>
              </a:rPr>
              <a:t>Gouvernance </a:t>
            </a:r>
            <a:r>
              <a:rPr lang="fr-FR" sz="1800" i="1" dirty="0">
                <a:solidFill>
                  <a:srgbClr val="2A436A"/>
                </a:solidFill>
                <a:latin typeface="+mj-lt"/>
                <a:sym typeface="Wingdings" panose="05000000000000000000" pitchFamily="2" charset="2"/>
              </a:rPr>
              <a:t></a:t>
            </a:r>
            <a:r>
              <a:rPr lang="fr-FR" i="1" dirty="0">
                <a:solidFill>
                  <a:srgbClr val="2A436A"/>
                </a:solidFill>
              </a:rPr>
              <a:t> Ethique </a:t>
            </a:r>
            <a:r>
              <a:rPr lang="fr-FR" sz="1800" i="1" dirty="0">
                <a:solidFill>
                  <a:srgbClr val="2A436A"/>
                </a:solidFill>
                <a:latin typeface="+mj-lt"/>
                <a:sym typeface="Wingdings" panose="05000000000000000000" pitchFamily="2" charset="2"/>
              </a:rPr>
              <a:t> </a:t>
            </a:r>
            <a:r>
              <a:rPr lang="fr-FR" i="1" dirty="0">
                <a:solidFill>
                  <a:srgbClr val="2A436A"/>
                </a:solidFill>
              </a:rPr>
              <a:t>Loyauté des pratiques</a:t>
            </a:r>
          </a:p>
        </p:txBody>
      </p:sp>
      <p:sp>
        <p:nvSpPr>
          <p:cNvPr id="38" name="ZoneTexte 37">
            <a:extLst>
              <a:ext uri="{FF2B5EF4-FFF2-40B4-BE49-F238E27FC236}">
                <a16:creationId xmlns:a16="http://schemas.microsoft.com/office/drawing/2014/main" id="{FA3B7B71-15DE-F9F7-1616-DEEF968D1DDC}"/>
              </a:ext>
            </a:extLst>
          </p:cNvPr>
          <p:cNvSpPr txBox="1"/>
          <p:nvPr/>
        </p:nvSpPr>
        <p:spPr>
          <a:xfrm>
            <a:off x="2111647" y="863449"/>
            <a:ext cx="1734770" cy="338554"/>
          </a:xfrm>
          <a:prstGeom prst="rect">
            <a:avLst/>
          </a:prstGeom>
          <a:noFill/>
        </p:spPr>
        <p:txBody>
          <a:bodyPr wrap="none" rtlCol="0">
            <a:spAutoFit/>
          </a:bodyPr>
          <a:lstStyle/>
          <a:p>
            <a:r>
              <a:rPr lang="fr-FR" sz="1600" b="1" i="1" dirty="0">
                <a:latin typeface="+mj-lt"/>
              </a:rPr>
              <a:t>Notre raison d’être</a:t>
            </a:r>
          </a:p>
        </p:txBody>
      </p:sp>
      <p:sp>
        <p:nvSpPr>
          <p:cNvPr id="2" name="ZoneTexte 1">
            <a:extLst>
              <a:ext uri="{FF2B5EF4-FFF2-40B4-BE49-F238E27FC236}">
                <a16:creationId xmlns:a16="http://schemas.microsoft.com/office/drawing/2014/main" id="{85D4A45E-609B-EAFB-BFC3-A7EB46E66E25}"/>
              </a:ext>
            </a:extLst>
          </p:cNvPr>
          <p:cNvSpPr txBox="1"/>
          <p:nvPr/>
        </p:nvSpPr>
        <p:spPr>
          <a:xfrm>
            <a:off x="379686" y="933034"/>
            <a:ext cx="5451096" cy="5678478"/>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Notre raison d’être consiste à accompagner toutes les personnes éloignées de l’emploi de notre territoire afin de les mener à un emploi durable et obtenir une position sociale décente pour mieux vivre dans notre Société. </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Times New Roman" panose="02020603050405020304" pitchFamily="18" charset="0"/>
            </a:endParaRPr>
          </a:p>
          <a:p>
            <a:pPr algn="just"/>
            <a:r>
              <a:rPr lang="fr-FR" sz="1100" dirty="0">
                <a:effectLst/>
                <a:latin typeface="+mj-lt"/>
                <a:ea typeface="Calibri" panose="020F0502020204030204" pitchFamily="34" charset="0"/>
                <a:cs typeface="Calibri" panose="020F0502020204030204" pitchFamily="34" charset="0"/>
              </a:rPr>
              <a:t>L’implantation de notre groupe en Bourgogne Franche Comté nous permet une bonne connaissance socio-économique de notre territoire et de pouvoir répondre au mieux aux attentes de nos clients et à l’inclusion de nos salariés intérimaires. L’attachement à ce territoire nous incite également à le respecter et à adapter nos comportements pour le préserver : achat local et responsable ; continuer à diminuer notre consommation d’énergie.</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Times New Roman" panose="02020603050405020304" pitchFamily="18" charset="0"/>
            </a:endParaRPr>
          </a:p>
          <a:p>
            <a:pPr algn="just"/>
            <a:r>
              <a:rPr lang="fr-FR" sz="1100" dirty="0">
                <a:effectLst/>
                <a:latin typeface="+mj-lt"/>
                <a:ea typeface="Calibri" panose="020F0502020204030204" pitchFamily="34" charset="0"/>
                <a:cs typeface="Calibri" panose="020F0502020204030204" pitchFamily="34" charset="0"/>
              </a:rPr>
              <a:t> </a:t>
            </a:r>
            <a:endParaRPr lang="fr-FR" sz="1100" dirty="0">
              <a:effectLst/>
              <a:latin typeface="+mj-lt"/>
              <a:ea typeface="Calibri" panose="020F0502020204030204" pitchFamily="34" charset="0"/>
              <a:cs typeface="Times New Roman" panose="02020603050405020304" pitchFamily="18"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Au sein du Groupe </a:t>
            </a:r>
            <a:r>
              <a:rPr lang="fr-FR" sz="1100" dirty="0" err="1">
                <a:effectLst/>
                <a:latin typeface="+mj-lt"/>
                <a:ea typeface="Calibri" panose="020F0502020204030204" pitchFamily="34" charset="0"/>
                <a:cs typeface="Calibri" panose="020F0502020204030204" pitchFamily="34" charset="0"/>
              </a:rPr>
              <a:t>Indibat</a:t>
            </a:r>
            <a:r>
              <a:rPr lang="fr-FR" sz="1100" dirty="0">
                <a:effectLst/>
                <a:latin typeface="+mj-lt"/>
                <a:ea typeface="Calibri" panose="020F0502020204030204" pitchFamily="34" charset="0"/>
                <a:cs typeface="Calibri" panose="020F0502020204030204" pitchFamily="34" charset="0"/>
              </a:rPr>
              <a:t>, nous avons choisi d’ancrer la bienveillance comme l’élément clé de la gouvernance pour favoriser la proximité entre les collaborateurs. En effet, lorsque chacun se sent écouté et respecté, la cohésion de l'équipe est renforcée. Cette cohésion est d'autant plus importante qu'elle permet de favoriser l'inclusion de chacun, en prenant en compte les différences et en valorisant les compétences de tous. </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br>
              <a:rPr lang="fr-FR" sz="1100" dirty="0">
                <a:effectLst/>
                <a:latin typeface="+mj-lt"/>
                <a:ea typeface="Calibri" panose="020F0502020204030204" pitchFamily="34" charset="0"/>
                <a:cs typeface="Calibri" panose="020F0502020204030204" pitchFamily="34" charset="0"/>
              </a:rPr>
            </a:br>
            <a:r>
              <a:rPr lang="fr-FR" sz="1100" dirty="0">
                <a:effectLst/>
                <a:latin typeface="+mj-lt"/>
                <a:ea typeface="Calibri" panose="020F0502020204030204" pitchFamily="34" charset="0"/>
                <a:cs typeface="Calibri" panose="020F0502020204030204" pitchFamily="34" charset="0"/>
              </a:rPr>
              <a:t>Pour que cette cohésion soit maintenue, la confiance est un élément essentiel. Elle se construit au fil du temps, grâce à une communication claire et transparente entre tous les membres de l'équipe. L’entreprise encourage et facilite cette communication en mettant en place des outils innovants et en favorisant la participation et l’implication de tous.</a:t>
            </a:r>
            <a:br>
              <a:rPr lang="fr-FR" sz="1100" dirty="0">
                <a:effectLst/>
                <a:latin typeface="+mj-lt"/>
                <a:ea typeface="Calibri" panose="020F0502020204030204" pitchFamily="34" charset="0"/>
                <a:cs typeface="Calibri" panose="020F0502020204030204" pitchFamily="34" charset="0"/>
              </a:rPr>
            </a:br>
            <a:br>
              <a:rPr lang="fr-FR" sz="1100" dirty="0">
                <a:effectLst/>
                <a:latin typeface="+mj-lt"/>
                <a:ea typeface="Calibri" panose="020F0502020204030204" pitchFamily="34" charset="0"/>
                <a:cs typeface="Calibri" panose="020F0502020204030204" pitchFamily="34" charset="0"/>
              </a:rPr>
            </a:br>
            <a:endParaRPr lang="fr-FR" sz="1100" dirty="0">
              <a:latin typeface="+mj-lt"/>
              <a:ea typeface="Calibri" panose="020F0502020204030204" pitchFamily="34" charset="0"/>
              <a:cs typeface="Times New Roman" panose="02020603050405020304" pitchFamily="18" charset="0"/>
            </a:endParaRPr>
          </a:p>
        </p:txBody>
      </p:sp>
      <p:pic>
        <p:nvPicPr>
          <p:cNvPr id="10" name="Image 9" descr="Une image contenant texte, Police, logo, capture d’écran&#10;&#10;Description générée automatiquement">
            <a:extLst>
              <a:ext uri="{FF2B5EF4-FFF2-40B4-BE49-F238E27FC236}">
                <a16:creationId xmlns:a16="http://schemas.microsoft.com/office/drawing/2014/main" id="{1AF6DC2B-1EDA-CF17-08DE-949BA71A0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0154" y="1734680"/>
            <a:ext cx="360000" cy="360000"/>
          </a:xfrm>
          <a:prstGeom prst="rect">
            <a:avLst/>
          </a:prstGeom>
        </p:spPr>
      </p:pic>
      <p:pic>
        <p:nvPicPr>
          <p:cNvPr id="20" name="Image 19" descr="Une image contenant texte, Graphique, Police, logo&#10;&#10;Description générée automatiquement">
            <a:extLst>
              <a:ext uri="{FF2B5EF4-FFF2-40B4-BE49-F238E27FC236}">
                <a16:creationId xmlns:a16="http://schemas.microsoft.com/office/drawing/2014/main" id="{01769399-1016-9210-3359-E45F89C57C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4916" y="1734680"/>
            <a:ext cx="360000" cy="360000"/>
          </a:xfrm>
          <a:prstGeom prst="rect">
            <a:avLst/>
          </a:prstGeom>
        </p:spPr>
      </p:pic>
      <p:pic>
        <p:nvPicPr>
          <p:cNvPr id="30" name="Image 29" descr="Une image contenant texte, Police, conception, capture d’écran&#10;&#10;Description générée automatiquement">
            <a:extLst>
              <a:ext uri="{FF2B5EF4-FFF2-40B4-BE49-F238E27FC236}">
                <a16:creationId xmlns:a16="http://schemas.microsoft.com/office/drawing/2014/main" id="{8848B069-7D25-D228-2A43-7DD89568FC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0154" y="3248748"/>
            <a:ext cx="360000" cy="360000"/>
          </a:xfrm>
          <a:prstGeom prst="rect">
            <a:avLst/>
          </a:prstGeom>
        </p:spPr>
      </p:pic>
      <p:pic>
        <p:nvPicPr>
          <p:cNvPr id="42" name="Image 41" descr="Une image contenant texte, Police, Graphique, rouge&#10;&#10;Description générée automatiquement">
            <a:extLst>
              <a:ext uri="{FF2B5EF4-FFF2-40B4-BE49-F238E27FC236}">
                <a16:creationId xmlns:a16="http://schemas.microsoft.com/office/drawing/2014/main" id="{9F005C5F-1F33-1633-1E0F-E344712E7D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8566" y="1734680"/>
            <a:ext cx="360000" cy="360000"/>
          </a:xfrm>
          <a:prstGeom prst="rect">
            <a:avLst/>
          </a:prstGeom>
        </p:spPr>
      </p:pic>
      <p:pic>
        <p:nvPicPr>
          <p:cNvPr id="44" name="Image 43" descr="Une image contenant texte, Police, conception, logo&#10;&#10;Description générée automatiquement">
            <a:extLst>
              <a:ext uri="{FF2B5EF4-FFF2-40B4-BE49-F238E27FC236}">
                <a16:creationId xmlns:a16="http://schemas.microsoft.com/office/drawing/2014/main" id="{0001CD04-8501-22C7-D4FC-BBF1BDA90F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71742" y="1734680"/>
            <a:ext cx="360000" cy="360000"/>
          </a:xfrm>
          <a:prstGeom prst="rect">
            <a:avLst/>
          </a:prstGeom>
        </p:spPr>
      </p:pic>
      <p:pic>
        <p:nvPicPr>
          <p:cNvPr id="50" name="Image 49" descr="Une image contenant texte, Police, logo, Graphique&#10;&#10;Description générée automatiquement">
            <a:extLst>
              <a:ext uri="{FF2B5EF4-FFF2-40B4-BE49-F238E27FC236}">
                <a16:creationId xmlns:a16="http://schemas.microsoft.com/office/drawing/2014/main" id="{2A31A9A1-92B5-02C7-4666-5372EAB320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53330" y="1734680"/>
            <a:ext cx="360000" cy="360000"/>
          </a:xfrm>
          <a:prstGeom prst="rect">
            <a:avLst/>
          </a:prstGeom>
        </p:spPr>
      </p:pic>
      <p:pic>
        <p:nvPicPr>
          <p:cNvPr id="54" name="Image 53" descr="Une image contenant texte, Police, logo, conception&#10;&#10;Description générée automatiquement">
            <a:extLst>
              <a:ext uri="{FF2B5EF4-FFF2-40B4-BE49-F238E27FC236}">
                <a16:creationId xmlns:a16="http://schemas.microsoft.com/office/drawing/2014/main" id="{62816F9F-B454-EA35-C09B-71AADE8122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3328" y="3248748"/>
            <a:ext cx="360000" cy="360000"/>
          </a:xfrm>
          <a:prstGeom prst="rect">
            <a:avLst/>
          </a:prstGeom>
        </p:spPr>
      </p:pic>
      <p:pic>
        <p:nvPicPr>
          <p:cNvPr id="58" name="Image 57" descr="Une image contenant texte, Graphique, logo, Police&#10;&#10;Description générée automatiquement">
            <a:extLst>
              <a:ext uri="{FF2B5EF4-FFF2-40B4-BE49-F238E27FC236}">
                <a16:creationId xmlns:a16="http://schemas.microsoft.com/office/drawing/2014/main" id="{E747D63E-C375-42CF-7CDD-BBE9C77F02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08566" y="3248748"/>
            <a:ext cx="360000" cy="360000"/>
          </a:xfrm>
          <a:prstGeom prst="rect">
            <a:avLst/>
          </a:prstGeom>
        </p:spPr>
      </p:pic>
      <p:pic>
        <p:nvPicPr>
          <p:cNvPr id="62" name="Image 61" descr="Une image contenant texte, logo, Police, capture d’écran&#10;&#10;Description générée automatiquement">
            <a:extLst>
              <a:ext uri="{FF2B5EF4-FFF2-40B4-BE49-F238E27FC236}">
                <a16:creationId xmlns:a16="http://schemas.microsoft.com/office/drawing/2014/main" id="{BA4E36F5-DB3B-2422-BAD6-36913FEB99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34916" y="3257874"/>
            <a:ext cx="360000" cy="360000"/>
          </a:xfrm>
          <a:prstGeom prst="rect">
            <a:avLst/>
          </a:prstGeom>
        </p:spPr>
      </p:pic>
      <p:pic>
        <p:nvPicPr>
          <p:cNvPr id="63" name="Image 62" descr="Une image contenant texte, Police, logo, Graphique&#10;&#10;Description générée automatiquement">
            <a:extLst>
              <a:ext uri="{FF2B5EF4-FFF2-40B4-BE49-F238E27FC236}">
                <a16:creationId xmlns:a16="http://schemas.microsoft.com/office/drawing/2014/main" id="{28F097EC-9586-1074-E141-B2A3834E36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1741" y="3257874"/>
            <a:ext cx="360000" cy="360000"/>
          </a:xfrm>
          <a:prstGeom prst="rect">
            <a:avLst/>
          </a:prstGeom>
        </p:spPr>
      </p:pic>
      <p:pic>
        <p:nvPicPr>
          <p:cNvPr id="64" name="Image 63" descr="Une image contenant texte, Police, logo, capture d’écran&#10;&#10;Description générée automatiquement">
            <a:extLst>
              <a:ext uri="{FF2B5EF4-FFF2-40B4-BE49-F238E27FC236}">
                <a16:creationId xmlns:a16="http://schemas.microsoft.com/office/drawing/2014/main" id="{D185FBB3-A68C-DCD0-516E-918CD3ABDF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0153" y="4746831"/>
            <a:ext cx="360000" cy="360000"/>
          </a:xfrm>
          <a:prstGeom prst="rect">
            <a:avLst/>
          </a:prstGeom>
        </p:spPr>
      </p:pic>
      <p:pic>
        <p:nvPicPr>
          <p:cNvPr id="65" name="Image 64" descr="Une image contenant texte, Police, vert, Graphique&#10;&#10;Description générée automatiquement">
            <a:extLst>
              <a:ext uri="{FF2B5EF4-FFF2-40B4-BE49-F238E27FC236}">
                <a16:creationId xmlns:a16="http://schemas.microsoft.com/office/drawing/2014/main" id="{2DFE0C9C-691C-AD1C-1244-07D0D47B468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08566" y="4746831"/>
            <a:ext cx="360000" cy="360000"/>
          </a:xfrm>
          <a:prstGeom prst="rect">
            <a:avLst/>
          </a:prstGeom>
        </p:spPr>
      </p:pic>
      <p:pic>
        <p:nvPicPr>
          <p:cNvPr id="66" name="Image 65" descr="Une image contenant texte, Police, logo, Graphique&#10;&#10;Description générée automatiquement">
            <a:extLst>
              <a:ext uri="{FF2B5EF4-FFF2-40B4-BE49-F238E27FC236}">
                <a16:creationId xmlns:a16="http://schemas.microsoft.com/office/drawing/2014/main" id="{6CC2605D-A3AE-3C03-4382-BC7806746D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1740" y="4746831"/>
            <a:ext cx="360000" cy="360000"/>
          </a:xfrm>
          <a:prstGeom prst="rect">
            <a:avLst/>
          </a:prstGeom>
        </p:spPr>
      </p:pic>
      <p:pic>
        <p:nvPicPr>
          <p:cNvPr id="67" name="Image 66" descr="Une image contenant texte, logo, Police, capture d’écran&#10;&#10;Description générée automatiquement">
            <a:extLst>
              <a:ext uri="{FF2B5EF4-FFF2-40B4-BE49-F238E27FC236}">
                <a16:creationId xmlns:a16="http://schemas.microsoft.com/office/drawing/2014/main" id="{FAA26E90-24B9-1F84-875C-BC896EFA5A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53327" y="4746831"/>
            <a:ext cx="360000" cy="360000"/>
          </a:xfrm>
          <a:prstGeom prst="rect">
            <a:avLst/>
          </a:prstGeom>
        </p:spPr>
      </p:pic>
      <p:pic>
        <p:nvPicPr>
          <p:cNvPr id="68" name="Image 67" descr="Une image contenant texte, Graphique, Police, logo&#10;&#10;Description générée automatiquement">
            <a:extLst>
              <a:ext uri="{FF2B5EF4-FFF2-40B4-BE49-F238E27FC236}">
                <a16:creationId xmlns:a16="http://schemas.microsoft.com/office/drawing/2014/main" id="{4FA8893F-C05E-56F0-4B34-E7176A478F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4916" y="4746831"/>
            <a:ext cx="360000" cy="360000"/>
          </a:xfrm>
          <a:prstGeom prst="rect">
            <a:avLst/>
          </a:prstGeom>
        </p:spPr>
      </p:pic>
      <p:sp>
        <p:nvSpPr>
          <p:cNvPr id="69" name="ZoneTexte 68">
            <a:extLst>
              <a:ext uri="{FF2B5EF4-FFF2-40B4-BE49-F238E27FC236}">
                <a16:creationId xmlns:a16="http://schemas.microsoft.com/office/drawing/2014/main" id="{BD6A1190-7B08-54C8-07AE-8F5FE0554C84}"/>
              </a:ext>
            </a:extLst>
          </p:cNvPr>
          <p:cNvSpPr txBox="1"/>
          <p:nvPr/>
        </p:nvSpPr>
        <p:spPr>
          <a:xfrm>
            <a:off x="6286195" y="2004379"/>
            <a:ext cx="5540717" cy="3816429"/>
          </a:xfrm>
          <a:prstGeom prst="rect">
            <a:avLst/>
          </a:prstGeom>
          <a:noFill/>
        </p:spPr>
        <p:txBody>
          <a:bodyPr wrap="square" rtlCol="0">
            <a:spAutoFit/>
          </a:bodyPr>
          <a:lstStyle/>
          <a:p>
            <a:pPr algn="just"/>
            <a:r>
              <a:rPr lang="fr-FR" sz="1100" dirty="0">
                <a:effectLst/>
                <a:latin typeface="+mj-lt"/>
                <a:ea typeface="Calibri" panose="020F0502020204030204" pitchFamily="34" charset="0"/>
                <a:cs typeface="Calibri" panose="020F0502020204030204" pitchFamily="34" charset="0"/>
              </a:rPr>
              <a:t>Cependant, la rigueur est également indispensable et elle est associée à un investissement constant dans la formation et le développement des compétences de chacun, afin de maintenir un haut niveau de qualité.</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br>
              <a:rPr lang="fr-FR" sz="1100" dirty="0">
                <a:effectLst/>
                <a:latin typeface="+mj-lt"/>
                <a:ea typeface="Calibri" panose="020F0502020204030204" pitchFamily="34" charset="0"/>
                <a:cs typeface="Calibri" panose="020F0502020204030204" pitchFamily="34" charset="0"/>
              </a:rPr>
            </a:br>
            <a:r>
              <a:rPr lang="fr-FR" sz="1100" dirty="0">
                <a:effectLst/>
                <a:latin typeface="+mj-lt"/>
                <a:ea typeface="Calibri" panose="020F0502020204030204" pitchFamily="34" charset="0"/>
                <a:cs typeface="Calibri" panose="020F0502020204030204" pitchFamily="34" charset="0"/>
              </a:rPr>
              <a:t>En somme, la bienveillance, la proximité, la cohésion, l'inclusion, la confiance, la communication, l'innovation, la rigueur et l'investissement sont autant de valeurs qui contribueront à la réussite </a:t>
            </a:r>
            <a:r>
              <a:rPr lang="fr-FR" sz="1100" dirty="0">
                <a:effectLst/>
                <a:latin typeface="+mj-lt"/>
                <a:ea typeface="Times New Roman" panose="02020603050405020304" pitchFamily="18" charset="0"/>
                <a:cs typeface="Calibri" panose="020F0502020204030204" pitchFamily="34" charset="0"/>
              </a:rPr>
              <a:t>de notre groupe. </a:t>
            </a:r>
            <a:endParaRPr lang="fr-FR" sz="1100" dirty="0">
              <a:effectLst/>
              <a:latin typeface="+mj-lt"/>
              <a:ea typeface="Calibri" panose="020F0502020204030204" pitchFamily="34" charset="0"/>
              <a:cs typeface="Times New Roman" panose="02020603050405020304" pitchFamily="18" charset="0"/>
            </a:endParaRPr>
          </a:p>
          <a:p>
            <a:pPr algn="just"/>
            <a:r>
              <a:rPr lang="fr-FR" sz="1100" dirty="0">
                <a:effectLst/>
                <a:latin typeface="+mj-lt"/>
                <a:ea typeface="Times New Roman" panose="02020603050405020304" pitchFamily="18" charset="0"/>
                <a:cs typeface="Calibri" panose="020F0502020204030204" pitchFamily="34" charset="0"/>
              </a:rPr>
              <a:t>La gouvernance souhaite continuer à développer toutes ces valeurs au sein de notre groupe pour créer un environnement de travail stimulant, où chacun peut s'épanouir et contribuer au succès de l'entreprise.</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Times New Roman" panose="02020603050405020304" pitchFamily="18" charset="0"/>
            </a:endParaRPr>
          </a:p>
          <a:p>
            <a:pPr algn="just"/>
            <a:r>
              <a:rPr lang="fr-FR" sz="1100" dirty="0">
                <a:effectLst/>
                <a:latin typeface="+mj-lt"/>
                <a:ea typeface="Calibri" panose="020F0502020204030204" pitchFamily="34" charset="0"/>
                <a:cs typeface="Times New Roman" panose="02020603050405020304" pitchFamily="18" charset="0"/>
              </a:rPr>
              <a:t>C’est en appliquant nos valeurs au quotidien, en communiquant sur notre raison d’être et en développant un partenariat fort avec toutes les organisations qui les partagent, que d’autres acteurs du territoire pourraient avoir envie de s’y reconnaitre.</a:t>
            </a:r>
          </a:p>
          <a:p>
            <a:pPr algn="just"/>
            <a:endParaRPr lang="fr-FR" sz="1100" dirty="0">
              <a:latin typeface="+mj-lt"/>
              <a:ea typeface="Calibri" panose="020F0502020204030204" pitchFamily="34" charset="0"/>
              <a:cs typeface="Times New Roman" panose="02020603050405020304" pitchFamily="18" charset="0"/>
            </a:endParaRPr>
          </a:p>
          <a:p>
            <a:pPr algn="just"/>
            <a:endParaRPr lang="fr-FR" sz="1100" dirty="0">
              <a:latin typeface="+mj-lt"/>
              <a:ea typeface="Calibri" panose="020F0502020204030204" pitchFamily="34" charset="0"/>
              <a:cs typeface="Times New Roman" panose="02020603050405020304" pitchFamily="18" charset="0"/>
            </a:endParaRPr>
          </a:p>
          <a:p>
            <a:pPr algn="just"/>
            <a:endParaRPr lang="fr-FR" sz="1100" dirty="0">
              <a:latin typeface="+mj-lt"/>
              <a:ea typeface="Calibri" panose="020F0502020204030204" pitchFamily="34" charset="0"/>
              <a:cs typeface="Times New Roman" panose="02020603050405020304" pitchFamily="18" charset="0"/>
            </a:endParaRPr>
          </a:p>
          <a:p>
            <a:pPr algn="just"/>
            <a:endParaRPr lang="fr-FR" sz="1100" dirty="0"/>
          </a:p>
        </p:txBody>
      </p:sp>
      <p:pic>
        <p:nvPicPr>
          <p:cNvPr id="70" name="Image 69" descr="Une image contenant texte, Police, conception, logo&#10;&#10;Description générée automatiquement">
            <a:extLst>
              <a:ext uri="{FF2B5EF4-FFF2-40B4-BE49-F238E27FC236}">
                <a16:creationId xmlns:a16="http://schemas.microsoft.com/office/drawing/2014/main" id="{FAF25B88-C715-F638-B984-CAE2AF55F1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53327" y="6128390"/>
            <a:ext cx="360000" cy="360000"/>
          </a:xfrm>
          <a:prstGeom prst="rect">
            <a:avLst/>
          </a:prstGeom>
        </p:spPr>
      </p:pic>
      <p:pic>
        <p:nvPicPr>
          <p:cNvPr id="71" name="Image 70" descr="Une image contenant texte, Graphique, Police, logo&#10;&#10;Description générée automatiquement">
            <a:extLst>
              <a:ext uri="{FF2B5EF4-FFF2-40B4-BE49-F238E27FC236}">
                <a16:creationId xmlns:a16="http://schemas.microsoft.com/office/drawing/2014/main" id="{41D2965B-D5CF-0D71-260A-DADCA63B4F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4916" y="6128390"/>
            <a:ext cx="360000" cy="360000"/>
          </a:xfrm>
          <a:prstGeom prst="rect">
            <a:avLst/>
          </a:prstGeom>
        </p:spPr>
      </p:pic>
      <p:pic>
        <p:nvPicPr>
          <p:cNvPr id="72" name="Image 71" descr="Une image contenant texte, Police, logo, capture d’écran&#10;&#10;Description générée automatiquement">
            <a:extLst>
              <a:ext uri="{FF2B5EF4-FFF2-40B4-BE49-F238E27FC236}">
                <a16:creationId xmlns:a16="http://schemas.microsoft.com/office/drawing/2014/main" id="{5DA93F06-3D24-CAE0-7D39-8B287BDA6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1740" y="6128390"/>
            <a:ext cx="360000" cy="360000"/>
          </a:xfrm>
          <a:prstGeom prst="rect">
            <a:avLst/>
          </a:prstGeom>
        </p:spPr>
      </p:pic>
      <p:grpSp>
        <p:nvGrpSpPr>
          <p:cNvPr id="79" name="Groupe 78">
            <a:extLst>
              <a:ext uri="{FF2B5EF4-FFF2-40B4-BE49-F238E27FC236}">
                <a16:creationId xmlns:a16="http://schemas.microsoft.com/office/drawing/2014/main" id="{B5E5D352-FAA1-7301-03CC-5EDAB40ABF7B}"/>
              </a:ext>
            </a:extLst>
          </p:cNvPr>
          <p:cNvGrpSpPr/>
          <p:nvPr/>
        </p:nvGrpSpPr>
        <p:grpSpPr>
          <a:xfrm>
            <a:off x="73128" y="6378703"/>
            <a:ext cx="2904430" cy="293302"/>
            <a:chOff x="73128" y="6313180"/>
            <a:chExt cx="2904430" cy="293302"/>
          </a:xfrm>
        </p:grpSpPr>
        <p:sp>
          <p:nvSpPr>
            <p:cNvPr id="77" name="Rectangle 76">
              <a:extLst>
                <a:ext uri="{FF2B5EF4-FFF2-40B4-BE49-F238E27FC236}">
                  <a16:creationId xmlns:a16="http://schemas.microsoft.com/office/drawing/2014/main" id="{79F269D3-C433-471D-734B-DB40507E07CA}"/>
                </a:ext>
              </a:extLst>
            </p:cNvPr>
            <p:cNvSpPr/>
            <p:nvPr/>
          </p:nvSpPr>
          <p:spPr>
            <a:xfrm>
              <a:off x="231527" y="6545989"/>
              <a:ext cx="2678401"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73128" y="6313180"/>
              <a:ext cx="2904430" cy="261610"/>
            </a:xfrm>
            <a:prstGeom prst="rect">
              <a:avLst/>
            </a:prstGeom>
            <a:noFill/>
          </p:spPr>
          <p:txBody>
            <a:bodyPr wrap="square">
              <a:spAutoFit/>
            </a:bodyPr>
            <a:lstStyle/>
            <a:p>
              <a:pPr algn="r"/>
              <a:r>
                <a:rPr lang="fr-FR" sz="1100" dirty="0">
                  <a:solidFill>
                    <a:schemeClr val="accent1">
                      <a:lumMod val="50000"/>
                    </a:schemeClr>
                  </a:solidFill>
                  <a:latin typeface="+mj-lt"/>
                </a:rPr>
                <a:t>Gouvernance </a:t>
              </a:r>
              <a:r>
                <a:rPr lang="fr-FR" sz="1100" dirty="0">
                  <a:latin typeface="+mj-lt"/>
                  <a:sym typeface="Wingdings" panose="05000000000000000000" pitchFamily="2" charset="2"/>
                </a:rPr>
                <a:t> Ethique  Loyauté des pratiques</a:t>
              </a:r>
              <a:endParaRPr lang="fr-FR" sz="1100" dirty="0">
                <a:solidFill>
                  <a:schemeClr val="accent1">
                    <a:lumMod val="50000"/>
                  </a:schemeClr>
                </a:solidFill>
                <a:latin typeface="+mj-lt"/>
              </a:endParaRPr>
            </a:p>
          </p:txBody>
        </p:sp>
      </p:grpSp>
      <p:pic>
        <p:nvPicPr>
          <p:cNvPr id="84" name="Image 83" descr="Une image contenant conception, texte, capture d’écran&#10;&#10;Description générée automatiquement">
            <a:extLst>
              <a:ext uri="{FF2B5EF4-FFF2-40B4-BE49-F238E27FC236}">
                <a16:creationId xmlns:a16="http://schemas.microsoft.com/office/drawing/2014/main" id="{AEB4E547-B2F6-CBA8-8152-E3D1DD5BFC6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52528" y="2519480"/>
            <a:ext cx="360000" cy="360000"/>
          </a:xfrm>
          <a:prstGeom prst="rect">
            <a:avLst/>
          </a:prstGeom>
        </p:spPr>
      </p:pic>
      <p:pic>
        <p:nvPicPr>
          <p:cNvPr id="85" name="Image 84" descr="Une image contenant texte, Police, logo, Graphique&#10;&#10;Description générée automatiquement">
            <a:extLst>
              <a:ext uri="{FF2B5EF4-FFF2-40B4-BE49-F238E27FC236}">
                <a16:creationId xmlns:a16="http://schemas.microsoft.com/office/drawing/2014/main" id="{8FC1FC17-CC69-6E23-BC75-AD72CFD331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43927" y="2519480"/>
            <a:ext cx="360000" cy="360000"/>
          </a:xfrm>
          <a:prstGeom prst="rect">
            <a:avLst/>
          </a:prstGeom>
        </p:spPr>
      </p:pic>
      <p:pic>
        <p:nvPicPr>
          <p:cNvPr id="86" name="Image 85" descr="Une image contenant texte, Police, logo, Graphique&#10;&#10;Description générée automatiquement">
            <a:extLst>
              <a:ext uri="{FF2B5EF4-FFF2-40B4-BE49-F238E27FC236}">
                <a16:creationId xmlns:a16="http://schemas.microsoft.com/office/drawing/2014/main" id="{F44A891B-070A-7E15-E951-A600AD151D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43927" y="4042674"/>
            <a:ext cx="360000" cy="360000"/>
          </a:xfrm>
          <a:prstGeom prst="rect">
            <a:avLst/>
          </a:prstGeom>
        </p:spPr>
      </p:pic>
      <p:pic>
        <p:nvPicPr>
          <p:cNvPr id="87" name="Image 86" descr="Une image contenant texte, Police, logo, capture d’écran&#10;&#10;Description générée automatiquement">
            <a:extLst>
              <a:ext uri="{FF2B5EF4-FFF2-40B4-BE49-F238E27FC236}">
                <a16:creationId xmlns:a16="http://schemas.microsoft.com/office/drawing/2014/main" id="{513C84AD-0BBB-305B-57FF-0FC67002F2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7928" y="4042674"/>
            <a:ext cx="360000" cy="360000"/>
          </a:xfrm>
          <a:prstGeom prst="rect">
            <a:avLst/>
          </a:prstGeom>
        </p:spPr>
      </p:pic>
      <p:pic>
        <p:nvPicPr>
          <p:cNvPr id="88" name="Image 87" descr="Une image contenant texte, Police, Graphique, rouge&#10;&#10;Description générée automatiquement">
            <a:extLst>
              <a:ext uri="{FF2B5EF4-FFF2-40B4-BE49-F238E27FC236}">
                <a16:creationId xmlns:a16="http://schemas.microsoft.com/office/drawing/2014/main" id="{F8099DB8-C47D-5C81-7B12-55D876D2FB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71929" y="4042674"/>
            <a:ext cx="360000" cy="360000"/>
          </a:xfrm>
          <a:prstGeom prst="rect">
            <a:avLst/>
          </a:prstGeom>
        </p:spPr>
      </p:pic>
      <p:pic>
        <p:nvPicPr>
          <p:cNvPr id="46" name="Image 45" descr="Une image contenant texte, Police, vert, Graphique&#10;&#10;Description générée automatiquement">
            <a:extLst>
              <a:ext uri="{FF2B5EF4-FFF2-40B4-BE49-F238E27FC236}">
                <a16:creationId xmlns:a16="http://schemas.microsoft.com/office/drawing/2014/main" id="{8A015989-0C53-28FB-C6E0-97BC80E1C25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85930" y="4042674"/>
            <a:ext cx="360000" cy="360000"/>
          </a:xfrm>
          <a:prstGeom prst="rect">
            <a:avLst/>
          </a:prstGeom>
        </p:spPr>
      </p:pic>
      <p:pic>
        <p:nvPicPr>
          <p:cNvPr id="60" name="Image 59" descr="Une image contenant texte, oiseau, Police, logo&#10;&#10;Description générée automatiquement">
            <a:extLst>
              <a:ext uri="{FF2B5EF4-FFF2-40B4-BE49-F238E27FC236}">
                <a16:creationId xmlns:a16="http://schemas.microsoft.com/office/drawing/2014/main" id="{93030B65-EB4C-1DB4-2EF5-A806AE3D79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979498" y="5171631"/>
            <a:ext cx="360000" cy="360000"/>
          </a:xfrm>
          <a:prstGeom prst="rect">
            <a:avLst/>
          </a:prstGeom>
        </p:spPr>
      </p:pic>
      <p:pic>
        <p:nvPicPr>
          <p:cNvPr id="89" name="Image 88" descr="Une image contenant texte, Police, conception, capture d’écran&#10;&#10;Description générée automatiquement">
            <a:extLst>
              <a:ext uri="{FF2B5EF4-FFF2-40B4-BE49-F238E27FC236}">
                <a16:creationId xmlns:a16="http://schemas.microsoft.com/office/drawing/2014/main" id="{AEAA5F25-238F-22BF-4637-85E1E32B52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7284" y="5171631"/>
            <a:ext cx="360000" cy="360000"/>
          </a:xfrm>
          <a:prstGeom prst="rect">
            <a:avLst/>
          </a:prstGeom>
        </p:spPr>
      </p:pic>
      <p:pic>
        <p:nvPicPr>
          <p:cNvPr id="90" name="Image 89" descr="Une image contenant texte, Police, logo, Graphique&#10;&#10;Description générée automatiquement">
            <a:extLst>
              <a:ext uri="{FF2B5EF4-FFF2-40B4-BE49-F238E27FC236}">
                <a16:creationId xmlns:a16="http://schemas.microsoft.com/office/drawing/2014/main" id="{D2D13CDE-505F-8C10-604E-FA31B6A74A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61712" y="5171631"/>
            <a:ext cx="360000" cy="360000"/>
          </a:xfrm>
          <a:prstGeom prst="rect">
            <a:avLst/>
          </a:prstGeom>
        </p:spPr>
      </p:pic>
      <p:pic>
        <p:nvPicPr>
          <p:cNvPr id="91" name="Image 90" descr="Une image contenant texte, logo, Police, capture d’écran&#10;&#10;Description générée automatiquement">
            <a:extLst>
              <a:ext uri="{FF2B5EF4-FFF2-40B4-BE49-F238E27FC236}">
                <a16:creationId xmlns:a16="http://schemas.microsoft.com/office/drawing/2014/main" id="{A335E5DF-E96C-C43C-C2EF-E15F9AB426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943927" y="5179164"/>
            <a:ext cx="360000" cy="360000"/>
          </a:xfrm>
          <a:prstGeom prst="rect">
            <a:avLst/>
          </a:prstGeom>
        </p:spPr>
      </p:pic>
    </p:spTree>
    <p:extLst>
      <p:ext uri="{BB962C8B-B14F-4D97-AF65-F5344CB8AC3E}">
        <p14:creationId xmlns:p14="http://schemas.microsoft.com/office/powerpoint/2010/main" val="1072488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70794" y="131476"/>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grpSp>
        <p:nvGrpSpPr>
          <p:cNvPr id="80" name="Groupe 79">
            <a:extLst>
              <a:ext uri="{FF2B5EF4-FFF2-40B4-BE49-F238E27FC236}">
                <a16:creationId xmlns:a16="http://schemas.microsoft.com/office/drawing/2014/main" id="{CF1F0833-8FCA-8EA3-7AD7-0ED927FBFD29}"/>
              </a:ext>
            </a:extLst>
          </p:cNvPr>
          <p:cNvGrpSpPr/>
          <p:nvPr/>
        </p:nvGrpSpPr>
        <p:grpSpPr>
          <a:xfrm>
            <a:off x="9093601" y="6378703"/>
            <a:ext cx="2904430" cy="293302"/>
            <a:chOff x="9093601" y="6378703"/>
            <a:chExt cx="2904430" cy="293302"/>
          </a:xfrm>
        </p:grpSpPr>
        <p:sp>
          <p:nvSpPr>
            <p:cNvPr id="12" name="Rectangle 11">
              <a:extLst>
                <a:ext uri="{FF2B5EF4-FFF2-40B4-BE49-F238E27FC236}">
                  <a16:creationId xmlns:a16="http://schemas.microsoft.com/office/drawing/2014/main" id="{D752EAF8-C55B-E635-A284-E77B6EAD6B25}"/>
                </a:ext>
              </a:extLst>
            </p:cNvPr>
            <p:cNvSpPr/>
            <p:nvPr/>
          </p:nvSpPr>
          <p:spPr>
            <a:xfrm>
              <a:off x="9160828" y="6611512"/>
              <a:ext cx="2743321"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C0545316-FA89-138C-5A67-C1F5D85CE591}"/>
                </a:ext>
              </a:extLst>
            </p:cNvPr>
            <p:cNvSpPr txBox="1"/>
            <p:nvPr/>
          </p:nvSpPr>
          <p:spPr>
            <a:xfrm>
              <a:off x="9093601" y="6378703"/>
              <a:ext cx="2904430" cy="261610"/>
            </a:xfrm>
            <a:prstGeom prst="rect">
              <a:avLst/>
            </a:prstGeom>
            <a:noFill/>
          </p:spPr>
          <p:txBody>
            <a:bodyPr wrap="square">
              <a:spAutoFit/>
            </a:bodyPr>
            <a:lstStyle/>
            <a:p>
              <a:pPr algn="r"/>
              <a:r>
                <a:rPr lang="fr-FR" sz="1100" dirty="0">
                  <a:solidFill>
                    <a:schemeClr val="accent1">
                      <a:lumMod val="50000"/>
                    </a:schemeClr>
                  </a:solidFill>
                  <a:latin typeface="+mj-lt"/>
                </a:rPr>
                <a:t>Ethique des affaires - protection des données - 5</a:t>
              </a:r>
            </a:p>
          </p:txBody>
        </p:sp>
      </p:grpSp>
      <p:pic>
        <p:nvPicPr>
          <p:cNvPr id="17" name="Image 16" descr="Une image contenant cercle, symbole, compas">
            <a:extLst>
              <a:ext uri="{FF2B5EF4-FFF2-40B4-BE49-F238E27FC236}">
                <a16:creationId xmlns:a16="http://schemas.microsoft.com/office/drawing/2014/main" id="{CECD70BE-B126-F0B0-4FEF-5BA0F453C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00" y="136800"/>
            <a:ext cx="540000" cy="540000"/>
          </a:xfrm>
          <a:prstGeom prst="rect">
            <a:avLst/>
          </a:prstGeom>
        </p:spPr>
      </p:pic>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3276" y="198917"/>
            <a:ext cx="4703916" cy="369332"/>
          </a:xfrm>
          <a:prstGeom prst="rect">
            <a:avLst/>
          </a:prstGeom>
          <a:noFill/>
        </p:spPr>
        <p:txBody>
          <a:bodyPr wrap="none" rtlCol="0">
            <a:spAutoFit/>
          </a:bodyPr>
          <a:lstStyle/>
          <a:p>
            <a:r>
              <a:rPr lang="fr-FR" i="1" dirty="0">
                <a:solidFill>
                  <a:srgbClr val="2A436A"/>
                </a:solidFill>
              </a:rPr>
              <a:t>Gouvernance </a:t>
            </a:r>
            <a:r>
              <a:rPr lang="fr-FR" sz="1800" i="1" dirty="0">
                <a:solidFill>
                  <a:srgbClr val="2A436A"/>
                </a:solidFill>
                <a:latin typeface="+mj-lt"/>
                <a:sym typeface="Wingdings" panose="05000000000000000000" pitchFamily="2" charset="2"/>
              </a:rPr>
              <a:t></a:t>
            </a:r>
            <a:r>
              <a:rPr lang="fr-FR" i="1" dirty="0">
                <a:solidFill>
                  <a:srgbClr val="2A436A"/>
                </a:solidFill>
              </a:rPr>
              <a:t> Ethique </a:t>
            </a:r>
            <a:r>
              <a:rPr lang="fr-FR" sz="1800" i="1" dirty="0">
                <a:solidFill>
                  <a:srgbClr val="2A436A"/>
                </a:solidFill>
                <a:latin typeface="+mj-lt"/>
                <a:sym typeface="Wingdings" panose="05000000000000000000" pitchFamily="2" charset="2"/>
              </a:rPr>
              <a:t> </a:t>
            </a:r>
            <a:r>
              <a:rPr lang="fr-FR" i="1" dirty="0">
                <a:solidFill>
                  <a:srgbClr val="2A436A"/>
                </a:solidFill>
              </a:rPr>
              <a:t>Loyauté des pratiques</a:t>
            </a:r>
          </a:p>
        </p:txBody>
      </p:sp>
      <p:sp>
        <p:nvSpPr>
          <p:cNvPr id="38" name="ZoneTexte 37">
            <a:extLst>
              <a:ext uri="{FF2B5EF4-FFF2-40B4-BE49-F238E27FC236}">
                <a16:creationId xmlns:a16="http://schemas.microsoft.com/office/drawing/2014/main" id="{FA3B7B71-15DE-F9F7-1616-DEEF968D1DDC}"/>
              </a:ext>
            </a:extLst>
          </p:cNvPr>
          <p:cNvSpPr txBox="1"/>
          <p:nvPr/>
        </p:nvSpPr>
        <p:spPr>
          <a:xfrm>
            <a:off x="2111647" y="568249"/>
            <a:ext cx="1767728" cy="338554"/>
          </a:xfrm>
          <a:prstGeom prst="rect">
            <a:avLst/>
          </a:prstGeom>
          <a:noFill/>
        </p:spPr>
        <p:txBody>
          <a:bodyPr wrap="none" rtlCol="0">
            <a:spAutoFit/>
          </a:bodyPr>
          <a:lstStyle/>
          <a:p>
            <a:r>
              <a:rPr lang="fr-FR" sz="1600" b="1" i="1" dirty="0">
                <a:latin typeface="+mj-lt"/>
              </a:rPr>
              <a:t>Ethique des affaires</a:t>
            </a:r>
          </a:p>
        </p:txBody>
      </p:sp>
      <p:sp>
        <p:nvSpPr>
          <p:cNvPr id="2" name="ZoneTexte 1">
            <a:extLst>
              <a:ext uri="{FF2B5EF4-FFF2-40B4-BE49-F238E27FC236}">
                <a16:creationId xmlns:a16="http://schemas.microsoft.com/office/drawing/2014/main" id="{85D4A45E-609B-EAFB-BFC3-A7EB46E66E25}"/>
              </a:ext>
            </a:extLst>
          </p:cNvPr>
          <p:cNvSpPr txBox="1"/>
          <p:nvPr/>
        </p:nvSpPr>
        <p:spPr>
          <a:xfrm>
            <a:off x="379686" y="896312"/>
            <a:ext cx="5451096" cy="5001369"/>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Le code Ethique du Groupe INDIBAT définit </a:t>
            </a:r>
            <a:r>
              <a:rPr lang="fr-FR" sz="1100" b="1" dirty="0">
                <a:solidFill>
                  <a:srgbClr val="0249A4"/>
                </a:solidFill>
                <a:effectLst/>
                <a:latin typeface="+mj-lt"/>
                <a:ea typeface="Calibri" panose="020F0502020204030204" pitchFamily="34" charset="0"/>
                <a:cs typeface="Calibri" panose="020F0502020204030204" pitchFamily="34" charset="0"/>
              </a:rPr>
              <a:t>les principes de conduite à suivre qui doivent s’appliquer au quotidien dans nos relations, en interne comme en externe.</a:t>
            </a:r>
          </a:p>
          <a:p>
            <a:pPr algn="just"/>
            <a:r>
              <a:rPr lang="fr-FR" sz="1100" dirty="0">
                <a:effectLst/>
                <a:latin typeface="+mj-lt"/>
                <a:ea typeface="Calibri" panose="020F0502020204030204" pitchFamily="34" charset="0"/>
                <a:cs typeface="Calibri" panose="020F0502020204030204" pitchFamily="34" charset="0"/>
              </a:rPr>
              <a:t>Les principes énoncés ne sont pas exhaustifs mais sont à associer au sens des responsabilités de l’ensemble de nos collaborateurs. Ces principes visent à établir les règles essentielles de bonne conduite et d’Ethique applicable à l’ensemble du personnel du Groupe, ainsi qu’à ses partenaires. </a:t>
            </a:r>
          </a:p>
          <a:p>
            <a:pPr algn="just"/>
            <a:r>
              <a:rPr lang="fr-FR" sz="1100" dirty="0">
                <a:effectLst/>
                <a:latin typeface="+mj-lt"/>
                <a:ea typeface="Calibri" panose="020F0502020204030204" pitchFamily="34" charset="0"/>
                <a:cs typeface="Calibri" panose="020F0502020204030204" pitchFamily="34" charset="0"/>
              </a:rPr>
              <a:t>Ces principes ne se substituent en aucun cas aux lois et règlements en vigueur applicables, ni aux autres principes et règles résultant des processus internes en vigueur au sein du groupe.</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solidFill>
                <a:srgbClr val="0249A4"/>
              </a:solidFill>
              <a:effectLst/>
              <a:latin typeface="+mj-lt"/>
              <a:ea typeface="Calibri" panose="020F0502020204030204" pitchFamily="34" charset="0"/>
              <a:cs typeface="Calibri" panose="020F0502020204030204" pitchFamily="34" charset="0"/>
            </a:endParaRPr>
          </a:p>
          <a:p>
            <a:pPr algn="just"/>
            <a:r>
              <a:rPr lang="fr-FR" sz="1400" b="1" i="1" dirty="0">
                <a:solidFill>
                  <a:srgbClr val="0249A4"/>
                </a:solidFill>
                <a:effectLst/>
                <a:latin typeface="+mj-lt"/>
                <a:ea typeface="Calibri" panose="020F0502020204030204" pitchFamily="34" charset="0"/>
                <a:cs typeface="Calibri" panose="020F0502020204030204" pitchFamily="34" charset="0"/>
              </a:rPr>
              <a:t>« Travailler en respectant tous les acteurs et les règles »</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Depuis 2023, les nouvelles orientations du groupe en matière de Responsabilité Sociétale des Entreprises sont prises en compte pour l’élaboration de ce Code Ethique.</a:t>
            </a: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Ce code Ethique est pleinement intégré dans la démarche de développement durable du Groupe et vise dans le même temps à intégrer au modèle culturel du Groupe des valeurs communes et partagées par l’ensemble des membres de son organisation.</a:t>
            </a: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Ce code Ethique sera remis à chaque nouveau partenaire, client et sera également mis en ligne sous le SharePoint du Groupe en plus d’être affiché en agence. </a:t>
            </a: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Chaque salarié et directeur du groupe doit respecter ce code Ethique et veiller à son respect par l’ensemble des collaborateurs et par nos principales parties prenantes en interne comme en externe.</a:t>
            </a:r>
            <a:endParaRPr lang="fr-FR" sz="1100" dirty="0">
              <a:latin typeface="+mj-lt"/>
              <a:ea typeface="Calibri" panose="020F0502020204030204" pitchFamily="34" charset="0"/>
              <a:cs typeface="Times New Roman" panose="02020603050405020304" pitchFamily="18" charset="0"/>
            </a:endParaRPr>
          </a:p>
        </p:txBody>
      </p:sp>
      <p:pic>
        <p:nvPicPr>
          <p:cNvPr id="10" name="Image 9" descr="Une image contenant texte, Police, logo, capture d’écran&#10;&#10;Description générée automatiquement">
            <a:extLst>
              <a:ext uri="{FF2B5EF4-FFF2-40B4-BE49-F238E27FC236}">
                <a16:creationId xmlns:a16="http://schemas.microsoft.com/office/drawing/2014/main" id="{1AF6DC2B-1EDA-CF17-08DE-949BA71A0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8021" y="936825"/>
            <a:ext cx="360000" cy="360000"/>
          </a:xfrm>
          <a:prstGeom prst="rect">
            <a:avLst/>
          </a:prstGeom>
        </p:spPr>
      </p:pic>
      <p:pic>
        <p:nvPicPr>
          <p:cNvPr id="63" name="Image 62" descr="Une image contenant texte, Police, logo, Graphique&#10;&#10;Description générée automatiquement">
            <a:extLst>
              <a:ext uri="{FF2B5EF4-FFF2-40B4-BE49-F238E27FC236}">
                <a16:creationId xmlns:a16="http://schemas.microsoft.com/office/drawing/2014/main" id="{28F097EC-9586-1074-E141-B2A3834E3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6327" y="936825"/>
            <a:ext cx="360000" cy="360000"/>
          </a:xfrm>
          <a:prstGeom prst="rect">
            <a:avLst/>
          </a:prstGeom>
        </p:spPr>
      </p:pic>
      <p:pic>
        <p:nvPicPr>
          <p:cNvPr id="65" name="Image 64" descr="Une image contenant texte, Police, vert, Graphique&#10;&#10;Description générée automatiquement">
            <a:extLst>
              <a:ext uri="{FF2B5EF4-FFF2-40B4-BE49-F238E27FC236}">
                <a16:creationId xmlns:a16="http://schemas.microsoft.com/office/drawing/2014/main" id="{2DFE0C9C-691C-AD1C-1244-07D0D47B46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2174" y="936825"/>
            <a:ext cx="360000" cy="360000"/>
          </a:xfrm>
          <a:prstGeom prst="rect">
            <a:avLst/>
          </a:prstGeom>
        </p:spPr>
      </p:pic>
      <p:pic>
        <p:nvPicPr>
          <p:cNvPr id="71" name="Image 70" descr="Une image contenant texte, Graphique, Police, logo&#10;&#10;Description générée automatiquement">
            <a:extLst>
              <a:ext uri="{FF2B5EF4-FFF2-40B4-BE49-F238E27FC236}">
                <a16:creationId xmlns:a16="http://schemas.microsoft.com/office/drawing/2014/main" id="{41D2965B-D5CF-0D71-260A-DADCA63B4F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20480" y="936825"/>
            <a:ext cx="360000" cy="360000"/>
          </a:xfrm>
          <a:prstGeom prst="rect">
            <a:avLst/>
          </a:prstGeom>
        </p:spPr>
      </p:pic>
      <p:grpSp>
        <p:nvGrpSpPr>
          <p:cNvPr id="79" name="Groupe 78">
            <a:extLst>
              <a:ext uri="{FF2B5EF4-FFF2-40B4-BE49-F238E27FC236}">
                <a16:creationId xmlns:a16="http://schemas.microsoft.com/office/drawing/2014/main" id="{B5E5D352-FAA1-7301-03CC-5EDAB40ABF7B}"/>
              </a:ext>
            </a:extLst>
          </p:cNvPr>
          <p:cNvGrpSpPr/>
          <p:nvPr/>
        </p:nvGrpSpPr>
        <p:grpSpPr>
          <a:xfrm>
            <a:off x="73128" y="6378703"/>
            <a:ext cx="2904430" cy="293302"/>
            <a:chOff x="73128" y="6313180"/>
            <a:chExt cx="2904430" cy="293302"/>
          </a:xfrm>
        </p:grpSpPr>
        <p:sp>
          <p:nvSpPr>
            <p:cNvPr id="77" name="Rectangle 76">
              <a:extLst>
                <a:ext uri="{FF2B5EF4-FFF2-40B4-BE49-F238E27FC236}">
                  <a16:creationId xmlns:a16="http://schemas.microsoft.com/office/drawing/2014/main" id="{79F269D3-C433-471D-734B-DB40507E07CA}"/>
                </a:ext>
              </a:extLst>
            </p:cNvPr>
            <p:cNvSpPr/>
            <p:nvPr/>
          </p:nvSpPr>
          <p:spPr>
            <a:xfrm>
              <a:off x="231527" y="6545989"/>
              <a:ext cx="2678401"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73128" y="6313180"/>
              <a:ext cx="2904430" cy="261610"/>
            </a:xfrm>
            <a:prstGeom prst="rect">
              <a:avLst/>
            </a:prstGeom>
            <a:noFill/>
          </p:spPr>
          <p:txBody>
            <a:bodyPr wrap="square">
              <a:spAutoFit/>
            </a:bodyPr>
            <a:lstStyle/>
            <a:p>
              <a:pPr algn="r"/>
              <a:r>
                <a:rPr lang="fr-FR" sz="1100" dirty="0">
                  <a:solidFill>
                    <a:schemeClr val="accent1">
                      <a:lumMod val="50000"/>
                    </a:schemeClr>
                  </a:solidFill>
                  <a:latin typeface="+mj-lt"/>
                </a:rPr>
                <a:t>Ethique des affaires – protection des données</a:t>
              </a:r>
            </a:p>
          </p:txBody>
        </p:sp>
      </p:grpSp>
      <p:pic>
        <p:nvPicPr>
          <p:cNvPr id="60" name="Image 59" descr="Une image contenant texte, oiseau, Police, logo&#10;&#10;Description générée automatiquement">
            <a:extLst>
              <a:ext uri="{FF2B5EF4-FFF2-40B4-BE49-F238E27FC236}">
                <a16:creationId xmlns:a16="http://schemas.microsoft.com/office/drawing/2014/main" id="{93030B65-EB4C-1DB4-2EF5-A806AE3D79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03868" y="936825"/>
            <a:ext cx="360000" cy="360000"/>
          </a:xfrm>
          <a:prstGeom prst="rect">
            <a:avLst/>
          </a:prstGeom>
        </p:spPr>
      </p:pic>
      <p:pic>
        <p:nvPicPr>
          <p:cNvPr id="89" name="Image 88" descr="Une image contenant texte, Police, conception, capture d’écran&#10;&#10;Description générée automatiquement">
            <a:extLst>
              <a:ext uri="{FF2B5EF4-FFF2-40B4-BE49-F238E27FC236}">
                <a16:creationId xmlns:a16="http://schemas.microsoft.com/office/drawing/2014/main" id="{AEAA5F25-238F-22BF-4637-85E1E32B52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4633" y="936825"/>
            <a:ext cx="360000" cy="360000"/>
          </a:xfrm>
          <a:prstGeom prst="rect">
            <a:avLst/>
          </a:prstGeom>
        </p:spPr>
      </p:pic>
      <p:pic>
        <p:nvPicPr>
          <p:cNvPr id="91" name="Image 90" descr="Une image contenant texte, logo, Police, capture d’écran&#10;&#10;Description générée automatiquement">
            <a:extLst>
              <a:ext uri="{FF2B5EF4-FFF2-40B4-BE49-F238E27FC236}">
                <a16:creationId xmlns:a16="http://schemas.microsoft.com/office/drawing/2014/main" id="{A335E5DF-E96C-C43C-C2EF-E15F9AB426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99714" y="936825"/>
            <a:ext cx="360000" cy="360000"/>
          </a:xfrm>
          <a:prstGeom prst="rect">
            <a:avLst/>
          </a:prstGeom>
        </p:spPr>
      </p:pic>
      <p:sp>
        <p:nvSpPr>
          <p:cNvPr id="5" name="ZoneTexte 4">
            <a:extLst>
              <a:ext uri="{FF2B5EF4-FFF2-40B4-BE49-F238E27FC236}">
                <a16:creationId xmlns:a16="http://schemas.microsoft.com/office/drawing/2014/main" id="{A3E9E527-C995-7BBF-01B6-1F3E458B0E8E}"/>
              </a:ext>
            </a:extLst>
          </p:cNvPr>
          <p:cNvSpPr txBox="1"/>
          <p:nvPr/>
        </p:nvSpPr>
        <p:spPr>
          <a:xfrm>
            <a:off x="8275202" y="594016"/>
            <a:ext cx="2057294" cy="338554"/>
          </a:xfrm>
          <a:prstGeom prst="rect">
            <a:avLst/>
          </a:prstGeom>
          <a:noFill/>
        </p:spPr>
        <p:txBody>
          <a:bodyPr wrap="none" rtlCol="0">
            <a:spAutoFit/>
          </a:bodyPr>
          <a:lstStyle/>
          <a:p>
            <a:r>
              <a:rPr lang="fr-FR" sz="1600" b="1" i="1" dirty="0">
                <a:latin typeface="+mj-lt"/>
              </a:rPr>
              <a:t>Protection des données</a:t>
            </a:r>
          </a:p>
        </p:txBody>
      </p:sp>
      <p:sp>
        <p:nvSpPr>
          <p:cNvPr id="6" name="ZoneTexte 5">
            <a:extLst>
              <a:ext uri="{FF2B5EF4-FFF2-40B4-BE49-F238E27FC236}">
                <a16:creationId xmlns:a16="http://schemas.microsoft.com/office/drawing/2014/main" id="{69FD8B60-0794-A7B6-822B-416AE0B2F255}"/>
              </a:ext>
            </a:extLst>
          </p:cNvPr>
          <p:cNvSpPr txBox="1"/>
          <p:nvPr/>
        </p:nvSpPr>
        <p:spPr>
          <a:xfrm>
            <a:off x="6230400" y="1381195"/>
            <a:ext cx="5519995" cy="5170646"/>
          </a:xfrm>
          <a:prstGeom prst="rect">
            <a:avLst/>
          </a:prstGeom>
          <a:noFill/>
        </p:spPr>
        <p:txBody>
          <a:bodyPr wrap="square" rtlCol="0">
            <a:spAutoFit/>
          </a:bodyPr>
          <a:lstStyle/>
          <a:p>
            <a:pPr algn="just"/>
            <a:r>
              <a:rPr lang="fr-FR" sz="1100" dirty="0">
                <a:effectLst/>
                <a:latin typeface="+mj-lt"/>
                <a:ea typeface="Calibri" panose="020F0502020204030204" pitchFamily="34" charset="0"/>
                <a:cs typeface="Calibri" panose="020F0502020204030204" pitchFamily="34" charset="0"/>
              </a:rPr>
              <a:t>Dans le cadre du Règlement Général de la protection des données, Le GROUPE INDIBAT a </a:t>
            </a:r>
            <a:r>
              <a:rPr lang="fr-FR" sz="1100" b="1" dirty="0">
                <a:solidFill>
                  <a:srgbClr val="004AAD"/>
                </a:solidFill>
                <a:effectLst/>
                <a:latin typeface="+mj-lt"/>
                <a:ea typeface="Calibri" panose="020F0502020204030204" pitchFamily="34" charset="0"/>
                <a:cs typeface="Calibri" panose="020F0502020204030204" pitchFamily="34" charset="0"/>
              </a:rPr>
              <a:t>nommé un délégué à la protection des données (DPO) </a:t>
            </a:r>
            <a:r>
              <a:rPr lang="fr-FR" sz="1100" dirty="0">
                <a:effectLst/>
                <a:latin typeface="+mj-lt"/>
                <a:ea typeface="Calibri" panose="020F0502020204030204" pitchFamily="34" charset="0"/>
                <a:cs typeface="Calibri" panose="020F0502020204030204" pitchFamily="34" charset="0"/>
              </a:rPr>
              <a:t>qui peut être consulté par mail soit pour être informé sur ce règlement soit pour demander des modifications ou suppressions de données personnelles.</a:t>
            </a:r>
          </a:p>
          <a:p>
            <a:pPr algn="just"/>
            <a:r>
              <a:rPr lang="fr-FR" sz="1100" dirty="0">
                <a:effectLst/>
                <a:latin typeface="+mj-lt"/>
                <a:ea typeface="Calibri" panose="020F0502020204030204" pitchFamily="34" charset="0"/>
                <a:cs typeface="Calibri" panose="020F0502020204030204" pitchFamily="34" charset="0"/>
              </a:rPr>
              <a:t>Les coordonnées du DPO sont affichées en agence et accessible sur notre site internet.</a:t>
            </a:r>
          </a:p>
          <a:p>
            <a:pPr algn="just"/>
            <a:endParaRPr lang="fr-FR" sz="1100" dirty="0">
              <a:latin typeface="+mj-lt"/>
              <a:ea typeface="Calibri" panose="020F0502020204030204" pitchFamily="34" charset="0"/>
              <a:cs typeface="Calibri" panose="020F0502020204030204" pitchFamily="34" charset="0"/>
            </a:endParaRPr>
          </a:p>
          <a:p>
            <a:pPr algn="just"/>
            <a:r>
              <a:rPr lang="fr-FR" sz="1100" b="1" dirty="0">
                <a:effectLst/>
                <a:latin typeface="+mj-lt"/>
                <a:ea typeface="Calibri" panose="020F0502020204030204" pitchFamily="34" charset="0"/>
                <a:cs typeface="Calibri" panose="020F0502020204030204" pitchFamily="34" charset="0"/>
              </a:rPr>
              <a:t> </a:t>
            </a:r>
            <a:r>
              <a:rPr lang="fr-FR" sz="1100" b="1" dirty="0">
                <a:solidFill>
                  <a:srgbClr val="FF0000"/>
                </a:solidFill>
                <a:effectLst/>
                <a:latin typeface="+mj-lt"/>
                <a:ea typeface="Calibri" panose="020F0502020204030204" pitchFamily="34" charset="0"/>
                <a:cs typeface="Calibri" panose="020F0502020204030204" pitchFamily="34" charset="0"/>
                <a:sym typeface="Webdings" panose="05030102010509060703" pitchFamily="18" charset="2"/>
              </a:rPr>
              <a:t></a:t>
            </a:r>
            <a:r>
              <a:rPr lang="fr-FR" sz="1100" dirty="0">
                <a:solidFill>
                  <a:srgbClr val="0249A4"/>
                </a:solidFill>
                <a:effectLst/>
                <a:latin typeface="+mj-lt"/>
                <a:ea typeface="Calibri" panose="020F0502020204030204" pitchFamily="34" charset="0"/>
                <a:cs typeface="Calibri" panose="020F0502020204030204" pitchFamily="34" charset="0"/>
              </a:rPr>
              <a:t>DPO </a:t>
            </a:r>
            <a:r>
              <a:rPr lang="fr-FR" sz="1100" dirty="0">
                <a:effectLst/>
                <a:latin typeface="+mj-lt"/>
                <a:ea typeface="Calibri" panose="020F0502020204030204" pitchFamily="34" charset="0"/>
                <a:cs typeface="Calibri" panose="020F0502020204030204" pitchFamily="34" charset="0"/>
              </a:rPr>
              <a:t>: Aurélie MOREY, dpo@groupe-indibat.com</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Nous avons également mis en place, une liste de bonnes conduites pour respecter les informations personnelles que nous possédons dans le cadre de notre activité de recrutement ou de mise à disposition.</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Les assistantes et directeurs vont également suivre des formations sur le RGPD car la mise en conformité est une démarche continue.</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L’objectif de notre organisation autour du RGPD est de </a:t>
            </a:r>
            <a:r>
              <a:rPr lang="fr-FR" sz="1100" b="1" dirty="0">
                <a:solidFill>
                  <a:srgbClr val="004AAD"/>
                </a:solidFill>
                <a:latin typeface="+mj-lt"/>
                <a:ea typeface="Calibri" panose="020F0502020204030204" pitchFamily="34" charset="0"/>
                <a:cs typeface="Calibri" panose="020F0502020204030204" pitchFamily="34" charset="0"/>
              </a:rPr>
              <a:t>respecter les principes fondamentaux annoncés par la CNIL :</a:t>
            </a:r>
          </a:p>
          <a:p>
            <a:pPr algn="just"/>
            <a:endParaRPr lang="fr-FR" sz="1100" dirty="0">
              <a:latin typeface="+mj-lt"/>
              <a:ea typeface="Calibri" panose="020F0502020204030204" pitchFamily="34" charset="0"/>
              <a:cs typeface="Calibri" panose="020F0502020204030204" pitchFamily="34" charset="0"/>
            </a:endParaRPr>
          </a:p>
          <a:p>
            <a:pPr marL="228600" indent="-228600" algn="just">
              <a:buAutoNum type="arabicPeriod"/>
            </a:pPr>
            <a:r>
              <a:rPr lang="fr-FR" sz="1100" b="1" dirty="0">
                <a:solidFill>
                  <a:srgbClr val="004AAD"/>
                </a:solidFill>
                <a:latin typeface="+mj-lt"/>
                <a:ea typeface="Calibri" panose="020F0502020204030204" pitchFamily="34" charset="0"/>
                <a:cs typeface="Calibri" panose="020F0502020204030204" pitchFamily="34" charset="0"/>
              </a:rPr>
              <a:t>Ne collectez que les données vraiment nécessaires pour atteindre votre objectif</a:t>
            </a:r>
          </a:p>
          <a:p>
            <a:pPr marL="228600" indent="-228600" algn="just">
              <a:buAutoNum type="arabicPeriod"/>
            </a:pPr>
            <a:r>
              <a:rPr lang="fr-FR" sz="1100" b="1" dirty="0">
                <a:solidFill>
                  <a:srgbClr val="004AAD"/>
                </a:solidFill>
                <a:latin typeface="+mj-lt"/>
                <a:ea typeface="Calibri" panose="020F0502020204030204" pitchFamily="34" charset="0"/>
                <a:cs typeface="Calibri" panose="020F0502020204030204" pitchFamily="34" charset="0"/>
              </a:rPr>
              <a:t>Être transparent par rapport aux  données conservées des salariés,</a:t>
            </a:r>
          </a:p>
          <a:p>
            <a:pPr marL="228600" indent="-228600" algn="just">
              <a:buAutoNum type="arabicPeriod"/>
            </a:pPr>
            <a:r>
              <a:rPr lang="fr-FR" sz="1100" b="1" dirty="0">
                <a:solidFill>
                  <a:srgbClr val="004AAD"/>
                </a:solidFill>
                <a:latin typeface="+mj-lt"/>
                <a:ea typeface="Calibri" panose="020F0502020204030204" pitchFamily="34" charset="0"/>
                <a:cs typeface="Calibri" panose="020F0502020204030204" pitchFamily="34" charset="0"/>
              </a:rPr>
              <a:t>Organisez et facilitez l’exercice des droits des personnes</a:t>
            </a:r>
          </a:p>
          <a:p>
            <a:pPr marL="228600" indent="-228600" algn="just">
              <a:buAutoNum type="arabicPeriod"/>
            </a:pPr>
            <a:r>
              <a:rPr lang="fr-FR" sz="1100" b="1" dirty="0">
                <a:solidFill>
                  <a:srgbClr val="004AAD"/>
                </a:solidFill>
                <a:latin typeface="+mj-lt"/>
                <a:ea typeface="Calibri" panose="020F0502020204030204" pitchFamily="34" charset="0"/>
                <a:cs typeface="Calibri" panose="020F0502020204030204" pitchFamily="34" charset="0"/>
              </a:rPr>
              <a:t>Fixez des durées de conservation</a:t>
            </a:r>
          </a:p>
          <a:p>
            <a:pPr marL="228600" indent="-228600" algn="just">
              <a:buAutoNum type="arabicPeriod"/>
            </a:pPr>
            <a:r>
              <a:rPr lang="fr-FR" sz="1100" b="1" dirty="0">
                <a:solidFill>
                  <a:srgbClr val="004AAD"/>
                </a:solidFill>
                <a:latin typeface="+mj-lt"/>
                <a:ea typeface="Calibri" panose="020F0502020204030204" pitchFamily="34" charset="0"/>
                <a:cs typeface="Calibri" panose="020F0502020204030204" pitchFamily="34" charset="0"/>
              </a:rPr>
              <a:t>Sécurisez les données et identifiez les risques</a:t>
            </a:r>
          </a:p>
          <a:p>
            <a:pPr marL="228600" indent="-228600" algn="just">
              <a:buAutoNum type="arabicPeriod"/>
            </a:pPr>
            <a:r>
              <a:rPr lang="fr-FR" sz="1100" b="1" dirty="0">
                <a:solidFill>
                  <a:srgbClr val="004AAD"/>
                </a:solidFill>
                <a:latin typeface="+mj-lt"/>
                <a:ea typeface="Calibri" panose="020F0502020204030204" pitchFamily="34" charset="0"/>
                <a:cs typeface="Calibri" panose="020F0502020204030204" pitchFamily="34" charset="0"/>
              </a:rPr>
              <a:t>Inscrire la mise en conformité dans une démarche continue</a:t>
            </a:r>
          </a:p>
          <a:p>
            <a:pPr marL="228600" indent="-228600" algn="just">
              <a:buAutoNum type="arabicPeriod"/>
            </a:pPr>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 </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p:txBody>
      </p:sp>
      <p:pic>
        <p:nvPicPr>
          <p:cNvPr id="3" name="Image 2" descr="Une image contenant texte, Graphique, Police, logo&#10;&#10;Description générée automatiquement">
            <a:extLst>
              <a:ext uri="{FF2B5EF4-FFF2-40B4-BE49-F238E27FC236}">
                <a16:creationId xmlns:a16="http://schemas.microsoft.com/office/drawing/2014/main" id="{4E345AED-0B06-65EA-4E67-6F4FAAF86D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68080" y="936825"/>
            <a:ext cx="360000" cy="360000"/>
          </a:xfrm>
          <a:prstGeom prst="rect">
            <a:avLst/>
          </a:prstGeom>
        </p:spPr>
      </p:pic>
      <p:pic>
        <p:nvPicPr>
          <p:cNvPr id="9" name="Image 8" descr="Une image contenant texte, oiseau, Police, logo&#10;&#10;Description générée automatiquement">
            <a:extLst>
              <a:ext uri="{FF2B5EF4-FFF2-40B4-BE49-F238E27FC236}">
                <a16:creationId xmlns:a16="http://schemas.microsoft.com/office/drawing/2014/main" id="{A53C107C-E178-1DA1-42D8-D9684C442D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04039" y="936825"/>
            <a:ext cx="360000" cy="360000"/>
          </a:xfrm>
          <a:prstGeom prst="rect">
            <a:avLst/>
          </a:prstGeom>
        </p:spPr>
      </p:pic>
      <p:pic>
        <p:nvPicPr>
          <p:cNvPr id="13" name="Image 12" descr="Une image contenant texte, Police, logo, Graphique&#10;&#10;Description générée automatiquement">
            <a:extLst>
              <a:ext uri="{FF2B5EF4-FFF2-40B4-BE49-F238E27FC236}">
                <a16:creationId xmlns:a16="http://schemas.microsoft.com/office/drawing/2014/main" id="{E5AD10BC-29E2-9520-D976-2F5D29F05A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9998" y="936825"/>
            <a:ext cx="360000" cy="360000"/>
          </a:xfrm>
          <a:prstGeom prst="rect">
            <a:avLst/>
          </a:prstGeom>
        </p:spPr>
      </p:pic>
    </p:spTree>
    <p:extLst>
      <p:ext uri="{BB962C8B-B14F-4D97-AF65-F5344CB8AC3E}">
        <p14:creationId xmlns:p14="http://schemas.microsoft.com/office/powerpoint/2010/main" val="4275931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87186" y="142432"/>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pic>
        <p:nvPicPr>
          <p:cNvPr id="17" name="Image 16" descr="Une image contenant cercle, symbole, compas">
            <a:extLst>
              <a:ext uri="{FF2B5EF4-FFF2-40B4-BE49-F238E27FC236}">
                <a16:creationId xmlns:a16="http://schemas.microsoft.com/office/drawing/2014/main" id="{CECD70BE-B126-F0B0-4FEF-5BA0F453C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00" y="136800"/>
            <a:ext cx="540000" cy="540000"/>
          </a:xfrm>
          <a:prstGeom prst="rect">
            <a:avLst/>
          </a:prstGeom>
        </p:spPr>
      </p:pic>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3276" y="198917"/>
            <a:ext cx="4703916" cy="369332"/>
          </a:xfrm>
          <a:prstGeom prst="rect">
            <a:avLst/>
          </a:prstGeom>
          <a:noFill/>
        </p:spPr>
        <p:txBody>
          <a:bodyPr wrap="none" rtlCol="0">
            <a:spAutoFit/>
          </a:bodyPr>
          <a:lstStyle/>
          <a:p>
            <a:r>
              <a:rPr lang="fr-FR" i="1" dirty="0">
                <a:solidFill>
                  <a:srgbClr val="2A436A"/>
                </a:solidFill>
              </a:rPr>
              <a:t>Gouvernance </a:t>
            </a:r>
            <a:r>
              <a:rPr lang="fr-FR" sz="1800" i="1" dirty="0">
                <a:solidFill>
                  <a:srgbClr val="2A436A"/>
                </a:solidFill>
                <a:latin typeface="+mj-lt"/>
                <a:sym typeface="Wingdings" panose="05000000000000000000" pitchFamily="2" charset="2"/>
              </a:rPr>
              <a:t></a:t>
            </a:r>
            <a:r>
              <a:rPr lang="fr-FR" i="1" dirty="0">
                <a:solidFill>
                  <a:srgbClr val="2A436A"/>
                </a:solidFill>
              </a:rPr>
              <a:t> Ethique </a:t>
            </a:r>
            <a:r>
              <a:rPr lang="fr-FR" sz="1800" i="1" dirty="0">
                <a:solidFill>
                  <a:srgbClr val="2A436A"/>
                </a:solidFill>
                <a:latin typeface="+mj-lt"/>
                <a:sym typeface="Wingdings" panose="05000000000000000000" pitchFamily="2" charset="2"/>
              </a:rPr>
              <a:t> </a:t>
            </a:r>
            <a:r>
              <a:rPr lang="fr-FR" i="1" dirty="0">
                <a:solidFill>
                  <a:srgbClr val="2A436A"/>
                </a:solidFill>
              </a:rPr>
              <a:t>Loyauté des pratiques</a:t>
            </a:r>
          </a:p>
        </p:txBody>
      </p:sp>
      <p:sp>
        <p:nvSpPr>
          <p:cNvPr id="38" name="ZoneTexte 37">
            <a:extLst>
              <a:ext uri="{FF2B5EF4-FFF2-40B4-BE49-F238E27FC236}">
                <a16:creationId xmlns:a16="http://schemas.microsoft.com/office/drawing/2014/main" id="{FA3B7B71-15DE-F9F7-1616-DEEF968D1DDC}"/>
              </a:ext>
            </a:extLst>
          </p:cNvPr>
          <p:cNvSpPr txBox="1"/>
          <p:nvPr/>
        </p:nvSpPr>
        <p:spPr>
          <a:xfrm>
            <a:off x="1084086" y="598271"/>
            <a:ext cx="4634667" cy="584775"/>
          </a:xfrm>
          <a:prstGeom prst="rect">
            <a:avLst/>
          </a:prstGeom>
          <a:noFill/>
        </p:spPr>
        <p:txBody>
          <a:bodyPr wrap="none" rtlCol="0">
            <a:spAutoFit/>
          </a:bodyPr>
          <a:lstStyle/>
          <a:p>
            <a:r>
              <a:rPr lang="fr-FR" sz="1600" b="1" i="1" dirty="0">
                <a:latin typeface="+mj-lt"/>
              </a:rPr>
              <a:t>Dialogue avec tous -Transparence de la communication</a:t>
            </a:r>
          </a:p>
          <a:p>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379686" y="896312"/>
            <a:ext cx="5451096" cy="5170646"/>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Mise en place de réunion de travail à travers de comités de travail :</a:t>
            </a:r>
          </a:p>
          <a:p>
            <a:pPr algn="just"/>
            <a:endParaRPr lang="fr-FR" sz="1100" dirty="0">
              <a:latin typeface="+mj-lt"/>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fr-FR" sz="1100" b="1" dirty="0">
                <a:solidFill>
                  <a:srgbClr val="004AAD"/>
                </a:solidFill>
                <a:effectLst/>
                <a:latin typeface="+mj-lt"/>
                <a:ea typeface="Calibri" panose="020F0502020204030204" pitchFamily="34" charset="0"/>
                <a:cs typeface="Calibri" panose="020F0502020204030204" pitchFamily="34" charset="0"/>
              </a:rPr>
              <a:t>Réunion plénière </a:t>
            </a:r>
            <a:r>
              <a:rPr lang="fr-FR" sz="1100" dirty="0">
                <a:solidFill>
                  <a:srgbClr val="004AAD"/>
                </a:solidFill>
                <a:effectLst/>
                <a:latin typeface="+mj-lt"/>
                <a:ea typeface="Calibri" panose="020F0502020204030204" pitchFamily="34" charset="0"/>
                <a:cs typeface="Calibri" panose="020F0502020204030204" pitchFamily="34" charset="0"/>
              </a:rPr>
              <a:t>: </a:t>
            </a:r>
            <a:r>
              <a:rPr lang="fr-FR" sz="1100" dirty="0">
                <a:latin typeface="+mj-lt"/>
                <a:ea typeface="Calibri" panose="020F0502020204030204" pitchFamily="34" charset="0"/>
                <a:cs typeface="Calibri" panose="020F0502020204030204" pitchFamily="34" charset="0"/>
              </a:rPr>
              <a:t>rencontre trimestrielle avec l’ensemble du personnel afin d’échanger sur les projets du groupe, sur les actions à mener pour améliorer notre organisation, pour innover dans notre mission quotidienne d’accompagner nos salariés vers l’emploi durable, pour  la satisfaction des salariés permanents, intérimaires et des clients.</a:t>
            </a:r>
            <a:endParaRPr lang="fr-FR" sz="1100" dirty="0">
              <a:effectLst/>
              <a:latin typeface="+mj-lt"/>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Réunion Cadres </a:t>
            </a:r>
            <a:r>
              <a:rPr lang="fr-FR" sz="1100" dirty="0">
                <a:solidFill>
                  <a:srgbClr val="004AAD"/>
                </a:solidFill>
                <a:latin typeface="+mj-lt"/>
                <a:ea typeface="Calibri" panose="020F0502020204030204" pitchFamily="34" charset="0"/>
                <a:cs typeface="Calibri" panose="020F0502020204030204" pitchFamily="34" charset="0"/>
              </a:rPr>
              <a:t>: </a:t>
            </a:r>
            <a:r>
              <a:rPr lang="fr-FR" sz="1100" dirty="0">
                <a:latin typeface="+mj-lt"/>
                <a:ea typeface="Calibri" panose="020F0502020204030204" pitchFamily="34" charset="0"/>
                <a:cs typeface="Calibri" panose="020F0502020204030204" pitchFamily="34" charset="0"/>
              </a:rPr>
              <a:t>rencontre mensuelle avec l’équipe des directeurs et du Président présentation de projets, analyse des chiffres, échange d’idées et de bonnes pratiques de chaque agence pour prendre des décisions pour le bon fonctionnement de notre entreprise, pour valider les projets à mener pour innover dans notre cœur de métier et pour maintenir la performance sociale, sociétale et économique de notre entreprise.</a:t>
            </a:r>
            <a:endParaRPr lang="fr-FR" sz="1100" dirty="0">
              <a:effectLst/>
              <a:latin typeface="+mj-lt"/>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Comité de pilotage RSE </a:t>
            </a:r>
            <a:r>
              <a:rPr lang="fr-FR" sz="1100" dirty="0">
                <a:solidFill>
                  <a:srgbClr val="004AAD"/>
                </a:solidFill>
                <a:latin typeface="+mj-lt"/>
                <a:ea typeface="Calibri" panose="020F0502020204030204" pitchFamily="34" charset="0"/>
                <a:cs typeface="Calibri" panose="020F0502020204030204" pitchFamily="34" charset="0"/>
              </a:rPr>
              <a:t>: </a:t>
            </a:r>
            <a:r>
              <a:rPr lang="fr-FR" sz="1100" dirty="0">
                <a:latin typeface="+mj-lt"/>
                <a:ea typeface="Calibri" panose="020F0502020204030204" pitchFamily="34" charset="0"/>
                <a:cs typeface="Calibri" panose="020F0502020204030204" pitchFamily="34" charset="0"/>
              </a:rPr>
              <a:t>rencontre trimestrielle avec les membres du personnel pour travailler sur les innovations sociales, sociétales et économique pour faire évoluer notre groupe. Chaque agence et chaque fonction est représenté dans ce comité afin de pouvoir se placer dans l’amélioration continue de notre politique RSE.</a:t>
            </a:r>
            <a:endParaRPr lang="fr-FR" sz="1100" dirty="0">
              <a:effectLst/>
              <a:latin typeface="+mj-lt"/>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Comité CSSCT </a:t>
            </a:r>
            <a:r>
              <a:rPr lang="fr-FR" sz="1100" dirty="0">
                <a:solidFill>
                  <a:srgbClr val="004AAD"/>
                </a:solidFill>
                <a:latin typeface="+mj-lt"/>
                <a:ea typeface="Calibri" panose="020F0502020204030204" pitchFamily="34" charset="0"/>
                <a:cs typeface="Calibri" panose="020F0502020204030204" pitchFamily="34" charset="0"/>
              </a:rPr>
              <a:t>: </a:t>
            </a:r>
            <a:r>
              <a:rPr lang="fr-FR" sz="1100" dirty="0">
                <a:latin typeface="+mj-lt"/>
                <a:ea typeface="Calibri" panose="020F0502020204030204" pitchFamily="34" charset="0"/>
                <a:cs typeface="Calibri" panose="020F0502020204030204" pitchFamily="34" charset="0"/>
              </a:rPr>
              <a:t>ce comité est composé de 2 représentants du CSE, de la DRH et d’un membre du personnel.</a:t>
            </a:r>
            <a:endParaRPr lang="fr-FR" sz="1100" dirty="0">
              <a:effectLst/>
              <a:latin typeface="+mj-lt"/>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CSE : </a:t>
            </a:r>
            <a:r>
              <a:rPr lang="fr-FR" sz="1100" dirty="0">
                <a:latin typeface="+mj-lt"/>
                <a:ea typeface="Calibri" panose="020F0502020204030204" pitchFamily="34" charset="0"/>
                <a:cs typeface="Calibri" panose="020F0502020204030204" pitchFamily="34" charset="0"/>
              </a:rPr>
              <a:t>Il est composé de 4 personnes dont 2 représentent collège Cadres et 2 représentent le collège Salariés.</a:t>
            </a: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Le Conseil d’administration </a:t>
            </a:r>
            <a:r>
              <a:rPr lang="fr-FR" sz="1100" dirty="0">
                <a:solidFill>
                  <a:srgbClr val="004AAD"/>
                </a:solidFill>
                <a:latin typeface="+mj-lt"/>
                <a:ea typeface="Calibri" panose="020F0502020204030204" pitchFamily="34" charset="0"/>
                <a:cs typeface="Calibri" panose="020F0502020204030204" pitchFamily="34" charset="0"/>
              </a:rPr>
              <a:t>: </a:t>
            </a:r>
            <a:r>
              <a:rPr lang="fr-FR" sz="1100" dirty="0">
                <a:latin typeface="+mj-lt"/>
                <a:ea typeface="Calibri" panose="020F0502020204030204" pitchFamily="34" charset="0"/>
                <a:cs typeface="Calibri" panose="020F0502020204030204" pitchFamily="34" charset="0"/>
              </a:rPr>
              <a:t>rencontre trimestrielle avec l’ensemble des administrateurs qui sont exclusivement des entreprises clientes et qui représentent notre secteur d’activité du BTP.</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A travers ces différents comités, l’objectif étant de </a:t>
            </a:r>
            <a:r>
              <a:rPr lang="fr-FR" sz="1100" b="1" dirty="0">
                <a:solidFill>
                  <a:srgbClr val="004AAD"/>
                </a:solidFill>
                <a:effectLst/>
                <a:latin typeface="+mj-lt"/>
                <a:ea typeface="Calibri" panose="020F0502020204030204" pitchFamily="34" charset="0"/>
                <a:cs typeface="Calibri" panose="020F0502020204030204" pitchFamily="34" charset="0"/>
              </a:rPr>
              <a:t>pouvoir communiquer avec tous et d’impliquer l’ensemble du personnel dans les décisions</a:t>
            </a:r>
            <a:r>
              <a:rPr lang="fr-FR" sz="1100" dirty="0">
                <a:effectLst/>
                <a:latin typeface="+mj-lt"/>
                <a:ea typeface="Calibri" panose="020F0502020204030204" pitchFamily="34" charset="0"/>
                <a:cs typeface="Calibri" panose="020F0502020204030204" pitchFamily="34" charset="0"/>
              </a:rPr>
              <a:t> concernant les projets d’évolution et d’innovation de notre groupe en tenant compte du respect de notre territoire et de l’Environnement.</a:t>
            </a:r>
            <a:endParaRPr lang="fr-FR" sz="1100" dirty="0">
              <a:latin typeface="+mj-lt"/>
              <a:ea typeface="Calibri" panose="020F0502020204030204" pitchFamily="34" charset="0"/>
              <a:cs typeface="Times New Roman" panose="02020603050405020304" pitchFamily="18" charset="0"/>
            </a:endParaRPr>
          </a:p>
        </p:txBody>
      </p:sp>
      <p:pic>
        <p:nvPicPr>
          <p:cNvPr id="10" name="Image 9" descr="Une image contenant texte, Police, logo, capture d’écran&#10;&#10;Description générée automatiquement">
            <a:extLst>
              <a:ext uri="{FF2B5EF4-FFF2-40B4-BE49-F238E27FC236}">
                <a16:creationId xmlns:a16="http://schemas.microsoft.com/office/drawing/2014/main" id="{1AF6DC2B-1EDA-CF17-08DE-949BA71A0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139" y="936825"/>
            <a:ext cx="360000" cy="360000"/>
          </a:xfrm>
          <a:prstGeom prst="rect">
            <a:avLst/>
          </a:prstGeom>
        </p:spPr>
      </p:pic>
      <p:pic>
        <p:nvPicPr>
          <p:cNvPr id="63" name="Image 62" descr="Une image contenant texte, Police, logo, Graphique&#10;&#10;Description générée automatiquement">
            <a:extLst>
              <a:ext uri="{FF2B5EF4-FFF2-40B4-BE49-F238E27FC236}">
                <a16:creationId xmlns:a16="http://schemas.microsoft.com/office/drawing/2014/main" id="{28F097EC-9586-1074-E141-B2A3834E3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5993" y="936825"/>
            <a:ext cx="360000" cy="360000"/>
          </a:xfrm>
          <a:prstGeom prst="rect">
            <a:avLst/>
          </a:prstGeom>
        </p:spPr>
      </p:pic>
      <p:pic>
        <p:nvPicPr>
          <p:cNvPr id="65" name="Image 64" descr="Une image contenant texte, Police, vert, Graphique&#10;&#10;Description générée automatiquement">
            <a:extLst>
              <a:ext uri="{FF2B5EF4-FFF2-40B4-BE49-F238E27FC236}">
                <a16:creationId xmlns:a16="http://schemas.microsoft.com/office/drawing/2014/main" id="{2DFE0C9C-691C-AD1C-1244-07D0D47B46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0566" y="936825"/>
            <a:ext cx="360000" cy="360000"/>
          </a:xfrm>
          <a:prstGeom prst="rect">
            <a:avLst/>
          </a:prstGeom>
        </p:spPr>
      </p:pic>
      <p:pic>
        <p:nvPicPr>
          <p:cNvPr id="71" name="Image 70" descr="Une image contenant texte, Graphique, Police, logo&#10;&#10;Description générée automatiquement">
            <a:extLst>
              <a:ext uri="{FF2B5EF4-FFF2-40B4-BE49-F238E27FC236}">
                <a16:creationId xmlns:a16="http://schemas.microsoft.com/office/drawing/2014/main" id="{41D2965B-D5CF-0D71-260A-DADCA63B4F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1420" y="936825"/>
            <a:ext cx="360000" cy="360000"/>
          </a:xfrm>
          <a:prstGeom prst="rect">
            <a:avLst/>
          </a:prstGeom>
        </p:spPr>
      </p:pic>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73127"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Dialogue avec tous – Transparence de la communication</a:t>
            </a:r>
          </a:p>
        </p:txBody>
      </p:sp>
      <p:pic>
        <p:nvPicPr>
          <p:cNvPr id="89" name="Image 88" descr="Une image contenant texte, Police, conception, capture d’écran&#10;&#10;Description générée automatiquement">
            <a:extLst>
              <a:ext uri="{FF2B5EF4-FFF2-40B4-BE49-F238E27FC236}">
                <a16:creationId xmlns:a16="http://schemas.microsoft.com/office/drawing/2014/main" id="{AEAA5F25-238F-22BF-4637-85E1E32B52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26847" y="936825"/>
            <a:ext cx="360000" cy="360000"/>
          </a:xfrm>
          <a:prstGeom prst="rect">
            <a:avLst/>
          </a:prstGeom>
        </p:spPr>
      </p:pic>
      <p:pic>
        <p:nvPicPr>
          <p:cNvPr id="91" name="Image 90" descr="Une image contenant texte, logo, Police, capture d’écran&#10;&#10;Description générée automatiquement">
            <a:extLst>
              <a:ext uri="{FF2B5EF4-FFF2-40B4-BE49-F238E27FC236}">
                <a16:creationId xmlns:a16="http://schemas.microsoft.com/office/drawing/2014/main" id="{A335E5DF-E96C-C43C-C2EF-E15F9AB426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99714" y="936825"/>
            <a:ext cx="360000" cy="360000"/>
          </a:xfrm>
          <a:prstGeom prst="rect">
            <a:avLst/>
          </a:prstGeom>
        </p:spPr>
      </p:pic>
      <p:sp>
        <p:nvSpPr>
          <p:cNvPr id="6" name="ZoneTexte 5">
            <a:extLst>
              <a:ext uri="{FF2B5EF4-FFF2-40B4-BE49-F238E27FC236}">
                <a16:creationId xmlns:a16="http://schemas.microsoft.com/office/drawing/2014/main" id="{69FD8B60-0794-A7B6-822B-416AE0B2F255}"/>
              </a:ext>
            </a:extLst>
          </p:cNvPr>
          <p:cNvSpPr txBox="1"/>
          <p:nvPr/>
        </p:nvSpPr>
        <p:spPr>
          <a:xfrm>
            <a:off x="6230400" y="1381195"/>
            <a:ext cx="5519995" cy="5170646"/>
          </a:xfrm>
          <a:prstGeom prst="rect">
            <a:avLst/>
          </a:prstGeom>
          <a:noFill/>
        </p:spPr>
        <p:txBody>
          <a:bodyPr wrap="square" rtlCol="0">
            <a:spAutoFit/>
          </a:bodyPr>
          <a:lstStyle/>
          <a:p>
            <a:pPr algn="just"/>
            <a:r>
              <a:rPr lang="fr-FR" sz="1100" dirty="0">
                <a:effectLst/>
                <a:latin typeface="+mj-lt"/>
                <a:ea typeface="Calibri" panose="020F0502020204030204" pitchFamily="34" charset="0"/>
                <a:cs typeface="Calibri" panose="020F0502020204030204" pitchFamily="34" charset="0"/>
              </a:rPr>
              <a:t>Notre ac</a:t>
            </a:r>
            <a:r>
              <a:rPr lang="fr-FR" sz="1100" dirty="0">
                <a:latin typeface="+mj-lt"/>
                <a:ea typeface="Calibri" panose="020F0502020204030204" pitchFamily="34" charset="0"/>
                <a:cs typeface="Calibri" panose="020F0502020204030204" pitchFamily="34" charset="0"/>
              </a:rPr>
              <a:t>tivité de mise à disposition de personnel nous impose de placer l’Homme au cœur de notre modèle d’affaire. </a:t>
            </a:r>
          </a:p>
          <a:p>
            <a:pPr algn="just"/>
            <a:r>
              <a:rPr lang="fr-FR" sz="1100" dirty="0">
                <a:latin typeface="+mj-lt"/>
                <a:ea typeface="Calibri" panose="020F0502020204030204" pitchFamily="34" charset="0"/>
                <a:cs typeface="Calibri" panose="020F0502020204030204" pitchFamily="34" charset="0"/>
              </a:rPr>
              <a:t>Nous basons notre modèle d’affaire </a:t>
            </a:r>
            <a:r>
              <a:rPr lang="fr-FR" sz="1100" b="1" dirty="0">
                <a:solidFill>
                  <a:srgbClr val="004AAD"/>
                </a:solidFill>
                <a:latin typeface="+mj-lt"/>
                <a:ea typeface="Calibri" panose="020F0502020204030204" pitchFamily="34" charset="0"/>
                <a:cs typeface="Calibri" panose="020F0502020204030204" pitchFamily="34" charset="0"/>
              </a:rPr>
              <a:t>sur 3 valeurs </a:t>
            </a:r>
            <a:r>
              <a:rPr lang="fr-FR" sz="1100" dirty="0">
                <a:solidFill>
                  <a:srgbClr val="004AAD"/>
                </a:solidFill>
                <a:latin typeface="+mj-lt"/>
                <a:ea typeface="Calibri" panose="020F0502020204030204" pitchFamily="34" charset="0"/>
                <a:cs typeface="Calibri" panose="020F0502020204030204" pitchFamily="34" charset="0"/>
              </a:rPr>
              <a:t>:</a:t>
            </a:r>
          </a:p>
          <a:p>
            <a:pPr algn="just"/>
            <a:endParaRPr lang="fr-FR" sz="1100" dirty="0">
              <a:latin typeface="+mj-lt"/>
              <a:ea typeface="Calibri" panose="020F0502020204030204" pitchFamily="34" charset="0"/>
              <a:cs typeface="Calibri" panose="020F0502020204030204" pitchFamily="34" charset="0"/>
            </a:endParaRPr>
          </a:p>
          <a:p>
            <a:pPr algn="just"/>
            <a:r>
              <a:rPr lang="fr-FR" sz="1100" b="1" dirty="0">
                <a:latin typeface="+mj-lt"/>
                <a:ea typeface="Calibri" panose="020F0502020204030204" pitchFamily="34" charset="0"/>
                <a:cs typeface="Calibri" panose="020F0502020204030204" pitchFamily="34" charset="0"/>
              </a:rPr>
              <a:t>- </a:t>
            </a:r>
            <a:r>
              <a:rPr lang="fr-FR" sz="1100" b="1" dirty="0">
                <a:solidFill>
                  <a:srgbClr val="004AAD"/>
                </a:solidFill>
                <a:latin typeface="+mj-lt"/>
                <a:ea typeface="Calibri" panose="020F0502020204030204" pitchFamily="34" charset="0"/>
                <a:cs typeface="Calibri" panose="020F0502020204030204" pitchFamily="34" charset="0"/>
              </a:rPr>
              <a:t>l’accompagnement socio-professionnel </a:t>
            </a:r>
            <a:r>
              <a:rPr lang="fr-FR" sz="1100" dirty="0">
                <a:latin typeface="+mj-lt"/>
                <a:ea typeface="Calibri" panose="020F0502020204030204" pitchFamily="34" charset="0"/>
                <a:cs typeface="Calibri" panose="020F0502020204030204" pitchFamily="34" charset="0"/>
              </a:rPr>
              <a:t>de notre salarié intérimaire,</a:t>
            </a:r>
          </a:p>
          <a:p>
            <a:pPr algn="just"/>
            <a:r>
              <a:rPr lang="fr-FR" sz="1100" dirty="0">
                <a:latin typeface="+mj-lt"/>
                <a:ea typeface="Calibri" panose="020F0502020204030204" pitchFamily="34" charset="0"/>
                <a:cs typeface="Calibri" panose="020F0502020204030204" pitchFamily="34" charset="0"/>
              </a:rPr>
              <a:t>- </a:t>
            </a:r>
            <a:r>
              <a:rPr lang="fr-FR" sz="1100" b="1" dirty="0">
                <a:solidFill>
                  <a:srgbClr val="004AAD"/>
                </a:solidFill>
                <a:latin typeface="+mj-lt"/>
                <a:ea typeface="Calibri" panose="020F0502020204030204" pitchFamily="34" charset="0"/>
                <a:cs typeface="Calibri" panose="020F0502020204030204" pitchFamily="34" charset="0"/>
              </a:rPr>
              <a:t>l’adéquation entre les compétences du salarié intérimaire et celles attendues par l’entreprise </a:t>
            </a:r>
            <a:r>
              <a:rPr lang="fr-FR" sz="1100" dirty="0">
                <a:latin typeface="+mj-lt"/>
                <a:ea typeface="Calibri" panose="020F0502020204030204" pitchFamily="34" charset="0"/>
                <a:cs typeface="Calibri" panose="020F0502020204030204" pitchFamily="34" charset="0"/>
              </a:rPr>
              <a:t>utilisatrice (le client),</a:t>
            </a:r>
          </a:p>
          <a:p>
            <a:pPr algn="just"/>
            <a:r>
              <a:rPr lang="fr-FR" sz="1100" dirty="0">
                <a:latin typeface="+mj-lt"/>
                <a:ea typeface="Calibri" panose="020F0502020204030204" pitchFamily="34" charset="0"/>
                <a:cs typeface="Calibri" panose="020F0502020204030204" pitchFamily="34" charset="0"/>
              </a:rPr>
              <a:t>- </a:t>
            </a:r>
            <a:r>
              <a:rPr lang="fr-FR" sz="1100" b="1" dirty="0">
                <a:solidFill>
                  <a:srgbClr val="004AAD"/>
                </a:solidFill>
                <a:latin typeface="+mj-lt"/>
                <a:ea typeface="Calibri" panose="020F0502020204030204" pitchFamily="34" charset="0"/>
                <a:cs typeface="Calibri" panose="020F0502020204030204" pitchFamily="34" charset="0"/>
              </a:rPr>
              <a:t>une relation de proximité avec nos clients </a:t>
            </a:r>
            <a:r>
              <a:rPr lang="fr-FR" sz="1100" dirty="0">
                <a:latin typeface="+mj-lt"/>
                <a:ea typeface="Calibri" panose="020F0502020204030204" pitchFamily="34" charset="0"/>
                <a:cs typeface="Calibri" panose="020F0502020204030204" pitchFamily="34" charset="0"/>
              </a:rPr>
              <a:t>en s’engageant à répondre le plus précisément possible à leurs attentes.</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Notre modèle d’affaire est basé sur une connaissance et une reconnaissance des compétences de nos salariés intérimaires avec l’objectif de les mener à l’embauche.</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La richesse de notre entreprise </a:t>
            </a:r>
            <a:r>
              <a:rPr lang="fr-FR" sz="1100" b="1" dirty="0">
                <a:solidFill>
                  <a:srgbClr val="004AAD"/>
                </a:solidFill>
                <a:latin typeface="+mj-lt"/>
                <a:ea typeface="Calibri" panose="020F0502020204030204" pitchFamily="34" charset="0"/>
                <a:cs typeface="Calibri" panose="020F0502020204030204" pitchFamily="34" charset="0"/>
              </a:rPr>
              <a:t>dépend de la valeur « temps » que nous offrons à nos intérimaires pour les accompagner socio-professionnellement, les former pour les monter en compétences</a:t>
            </a:r>
            <a:r>
              <a:rPr lang="fr-FR" sz="1100" dirty="0">
                <a:latin typeface="+mj-lt"/>
                <a:ea typeface="Calibri" panose="020F0502020204030204" pitchFamily="34" charset="0"/>
                <a:cs typeface="Calibri" panose="020F0502020204030204" pitchFamily="34" charset="0"/>
              </a:rPr>
              <a:t> afin que leur profil professionnel soit en adéquation avec les attentes de nos clients. </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Notre implantation régionale nous permet </a:t>
            </a:r>
            <a:r>
              <a:rPr lang="fr-FR" sz="1100" b="1" dirty="0">
                <a:solidFill>
                  <a:srgbClr val="004AAD"/>
                </a:solidFill>
                <a:latin typeface="+mj-lt"/>
                <a:ea typeface="Calibri" panose="020F0502020204030204" pitchFamily="34" charset="0"/>
                <a:cs typeface="Calibri" panose="020F0502020204030204" pitchFamily="34" charset="0"/>
              </a:rPr>
              <a:t>de bien connaitre les entreprises du BTP de notre territoire et cette proximité nous permet de répondre à leur demande de compétences rapidement </a:t>
            </a:r>
            <a:r>
              <a:rPr lang="fr-FR" sz="1100" dirty="0">
                <a:latin typeface="+mj-lt"/>
                <a:ea typeface="Calibri" panose="020F0502020204030204" pitchFamily="34" charset="0"/>
                <a:cs typeface="Calibri" panose="020F0502020204030204" pitchFamily="34" charset="0"/>
              </a:rPr>
              <a:t>soit en leur proposant nos salariés intérimaires soit en formant nos salariés intérimaires aux compétences attendues.</a:t>
            </a:r>
          </a:p>
          <a:p>
            <a:pPr algn="just"/>
            <a:endParaRPr lang="fr-FR" sz="1100" dirty="0">
              <a:latin typeface="+mj-lt"/>
              <a:ea typeface="Calibri" panose="020F0502020204030204" pitchFamily="34" charset="0"/>
              <a:cs typeface="Calibri" panose="020F0502020204030204" pitchFamily="34" charset="0"/>
            </a:endParaRPr>
          </a:p>
          <a:p>
            <a:pPr algn="just"/>
            <a:r>
              <a:rPr lang="fr-FR" sz="1100" i="1" dirty="0">
                <a:solidFill>
                  <a:srgbClr val="004AAD"/>
                </a:solidFill>
                <a:latin typeface="+mj-lt"/>
                <a:ea typeface="Calibri" panose="020F0502020204030204" pitchFamily="34" charset="0"/>
                <a:cs typeface="Calibri" panose="020F0502020204030204" pitchFamily="34" charset="0"/>
              </a:rPr>
              <a:t>Notre modèle d’affaire est donc responsable du fait de son territoire d’intervention, du fait de sa mise en valeur et son respect de nos salariés et du fait de son objectif qui consiste à permettre à chacun de nos salariés de se nourrir, de se loger et s’intégrer socialement et professionnellement.</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AE51D007-5DB6-822C-F576-6B97AB67F75C}"/>
              </a:ext>
            </a:extLst>
          </p:cNvPr>
          <p:cNvSpPr/>
          <p:nvPr/>
        </p:nvSpPr>
        <p:spPr>
          <a:xfrm>
            <a:off x="8568199"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7875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Modèle d’affaire responsable - 6</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869505" y="568249"/>
            <a:ext cx="3826961" cy="584775"/>
          </a:xfrm>
          <a:prstGeom prst="rect">
            <a:avLst/>
          </a:prstGeom>
          <a:noFill/>
        </p:spPr>
        <p:txBody>
          <a:bodyPr wrap="square" rtlCol="0">
            <a:spAutoFit/>
          </a:bodyPr>
          <a:lstStyle/>
          <a:p>
            <a:pPr algn="r"/>
            <a:r>
              <a:rPr lang="fr-FR" sz="1600" b="1" i="1" dirty="0">
                <a:latin typeface="+mj-lt"/>
              </a:rPr>
              <a:t>Modèle d’affaire responsable</a:t>
            </a:r>
          </a:p>
          <a:p>
            <a:pPr algn="r"/>
            <a:endParaRPr lang="fr-FR" sz="1600" b="1" i="1" dirty="0">
              <a:latin typeface="+mj-lt"/>
            </a:endParaRPr>
          </a:p>
        </p:txBody>
      </p:sp>
      <p:pic>
        <p:nvPicPr>
          <p:cNvPr id="3" name="Image 2" descr="Une image contenant texte, logo, Police, capture d’écran&#10;&#10;Description générée automatiquement">
            <a:extLst>
              <a:ext uri="{FF2B5EF4-FFF2-40B4-BE49-F238E27FC236}">
                <a16:creationId xmlns:a16="http://schemas.microsoft.com/office/drawing/2014/main" id="{22F989A1-2F20-51D8-706E-69940AF86D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51898" y="942675"/>
            <a:ext cx="360000" cy="360000"/>
          </a:xfrm>
          <a:prstGeom prst="rect">
            <a:avLst/>
          </a:prstGeom>
        </p:spPr>
      </p:pic>
      <p:pic>
        <p:nvPicPr>
          <p:cNvPr id="4" name="Image 3" descr="Une image contenant texte, Graphique, Police, logo&#10;&#10;Description générée automatiquement">
            <a:extLst>
              <a:ext uri="{FF2B5EF4-FFF2-40B4-BE49-F238E27FC236}">
                <a16:creationId xmlns:a16="http://schemas.microsoft.com/office/drawing/2014/main" id="{FC395BC1-E94E-308F-23AD-389DD64A0F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74098" y="942675"/>
            <a:ext cx="360000" cy="360000"/>
          </a:xfrm>
          <a:prstGeom prst="rect">
            <a:avLst/>
          </a:prstGeom>
        </p:spPr>
      </p:pic>
      <p:pic>
        <p:nvPicPr>
          <p:cNvPr id="5" name="Image 4" descr="Une image contenant texte, Police, logo, conception&#10;&#10;Description générée automatiquement">
            <a:extLst>
              <a:ext uri="{FF2B5EF4-FFF2-40B4-BE49-F238E27FC236}">
                <a16:creationId xmlns:a16="http://schemas.microsoft.com/office/drawing/2014/main" id="{109EB1FA-1651-09B9-9F6F-37B7CFB0A8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96296" y="942675"/>
            <a:ext cx="360000" cy="360000"/>
          </a:xfrm>
          <a:prstGeom prst="rect">
            <a:avLst/>
          </a:prstGeom>
        </p:spPr>
      </p:pic>
      <p:pic>
        <p:nvPicPr>
          <p:cNvPr id="7" name="Image 6" descr="Une image contenant texte, Police, logo, Graphique&#10;&#10;Description générée automatiquement">
            <a:extLst>
              <a:ext uri="{FF2B5EF4-FFF2-40B4-BE49-F238E27FC236}">
                <a16:creationId xmlns:a16="http://schemas.microsoft.com/office/drawing/2014/main" id="{41BE47F5-4B46-7169-EC4F-BCFDE91B0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18494" y="942675"/>
            <a:ext cx="360000" cy="360000"/>
          </a:xfrm>
          <a:prstGeom prst="rect">
            <a:avLst/>
          </a:prstGeom>
        </p:spPr>
      </p:pic>
      <p:pic>
        <p:nvPicPr>
          <p:cNvPr id="8" name="Image 7" descr="Une image contenant texte, Police, conception, logo&#10;&#10;Description générée automatiquement">
            <a:extLst>
              <a:ext uri="{FF2B5EF4-FFF2-40B4-BE49-F238E27FC236}">
                <a16:creationId xmlns:a16="http://schemas.microsoft.com/office/drawing/2014/main" id="{AB324BB0-B289-60DA-B516-F9E6FB5761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40692" y="942675"/>
            <a:ext cx="360000" cy="360000"/>
          </a:xfrm>
          <a:prstGeom prst="rect">
            <a:avLst/>
          </a:prstGeom>
        </p:spPr>
      </p:pic>
      <p:pic>
        <p:nvPicPr>
          <p:cNvPr id="9" name="Image 8" descr="Une image contenant texte, Police, Graphique, rouge&#10;&#10;Description générée automatiquement">
            <a:extLst>
              <a:ext uri="{FF2B5EF4-FFF2-40B4-BE49-F238E27FC236}">
                <a16:creationId xmlns:a16="http://schemas.microsoft.com/office/drawing/2014/main" id="{ACA340A6-C308-065E-1962-70C89728155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62890" y="942675"/>
            <a:ext cx="360000" cy="360000"/>
          </a:xfrm>
          <a:prstGeom prst="rect">
            <a:avLst/>
          </a:prstGeom>
        </p:spPr>
      </p:pic>
    </p:spTree>
    <p:extLst>
      <p:ext uri="{BB962C8B-B14F-4D97-AF65-F5344CB8AC3E}">
        <p14:creationId xmlns:p14="http://schemas.microsoft.com/office/powerpoint/2010/main" val="3465040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81757" y="147889"/>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3276" y="198917"/>
            <a:ext cx="4629024" cy="369332"/>
          </a:xfrm>
          <a:prstGeom prst="rect">
            <a:avLst/>
          </a:prstGeom>
          <a:noFill/>
        </p:spPr>
        <p:txBody>
          <a:bodyPr wrap="none" rtlCol="0">
            <a:spAutoFit/>
          </a:bodyPr>
          <a:lstStyle/>
          <a:p>
            <a:r>
              <a:rPr lang="fr-FR" i="1" dirty="0">
                <a:solidFill>
                  <a:srgbClr val="2A436A"/>
                </a:solidFill>
              </a:rPr>
              <a:t>Qualité de service </a:t>
            </a:r>
            <a:r>
              <a:rPr lang="fr-FR" sz="1800" i="1" dirty="0">
                <a:solidFill>
                  <a:srgbClr val="2A436A"/>
                </a:solidFill>
                <a:sym typeface="Wingdings" panose="05000000000000000000" pitchFamily="2" charset="2"/>
              </a:rPr>
              <a:t> offre de service responsable</a:t>
            </a:r>
            <a:endParaRPr lang="fr-FR" i="1" dirty="0">
              <a:solidFill>
                <a:srgbClr val="2A436A"/>
              </a:solidFill>
            </a:endParaRPr>
          </a:p>
        </p:txBody>
      </p:sp>
      <p:sp>
        <p:nvSpPr>
          <p:cNvPr id="38" name="ZoneTexte 37">
            <a:extLst>
              <a:ext uri="{FF2B5EF4-FFF2-40B4-BE49-F238E27FC236}">
                <a16:creationId xmlns:a16="http://schemas.microsoft.com/office/drawing/2014/main" id="{FA3B7B71-15DE-F9F7-1616-DEEF968D1DDC}"/>
              </a:ext>
            </a:extLst>
          </p:cNvPr>
          <p:cNvSpPr txBox="1"/>
          <p:nvPr/>
        </p:nvSpPr>
        <p:spPr>
          <a:xfrm>
            <a:off x="1084085" y="598271"/>
            <a:ext cx="4559389" cy="584775"/>
          </a:xfrm>
          <a:prstGeom prst="rect">
            <a:avLst/>
          </a:prstGeom>
          <a:noFill/>
        </p:spPr>
        <p:txBody>
          <a:bodyPr wrap="square" rtlCol="0">
            <a:spAutoFit/>
          </a:bodyPr>
          <a:lstStyle/>
          <a:p>
            <a:pPr algn="r"/>
            <a:r>
              <a:rPr lang="fr-FR" sz="1600" b="1" i="1" dirty="0">
                <a:latin typeface="+mj-lt"/>
              </a:rPr>
              <a:t>Montée en compétences</a:t>
            </a:r>
          </a:p>
          <a:p>
            <a:pPr algn="r"/>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379686" y="896312"/>
            <a:ext cx="5451096" cy="3816429"/>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effectLst/>
                <a:latin typeface="+mj-lt"/>
                <a:ea typeface="Calibri" panose="020F0502020204030204" pitchFamily="34" charset="0"/>
                <a:cs typeface="Calibri" panose="020F0502020204030204" pitchFamily="34" charset="0"/>
              </a:rPr>
              <a:t>Depuis 2021</a:t>
            </a:r>
            <a:r>
              <a:rPr lang="fr-FR" sz="1100" dirty="0">
                <a:latin typeface="+mj-lt"/>
                <a:ea typeface="Calibri" panose="020F0502020204030204" pitchFamily="34" charset="0"/>
                <a:cs typeface="Calibri" panose="020F0502020204030204" pitchFamily="34" charset="0"/>
              </a:rPr>
              <a:t> avec le changement de gouvernance, un principe de management a été mis en place : celui de </a:t>
            </a:r>
            <a:r>
              <a:rPr lang="fr-FR" sz="1100" b="1" dirty="0">
                <a:solidFill>
                  <a:srgbClr val="004AAD"/>
                </a:solidFill>
                <a:latin typeface="+mj-lt"/>
                <a:ea typeface="Calibri" panose="020F0502020204030204" pitchFamily="34" charset="0"/>
                <a:cs typeface="Calibri" panose="020F0502020204030204" pitchFamily="34" charset="0"/>
              </a:rPr>
              <a:t>faire grandir nos salariés intérimaires ou permanents.</a:t>
            </a:r>
          </a:p>
          <a:p>
            <a:pPr algn="just"/>
            <a:r>
              <a:rPr lang="fr-FR" sz="1100" dirty="0">
                <a:effectLst/>
                <a:latin typeface="+mj-lt"/>
                <a:ea typeface="Calibri" panose="020F0502020204030204" pitchFamily="34" charset="0"/>
                <a:cs typeface="Calibri" panose="020F0502020204030204" pitchFamily="34" charset="0"/>
              </a:rPr>
              <a:t>Ce principe s’est traduit par la mise en place d’un plan de formation annuel programmé en fonction des demandes et des attentes de chacun.</a:t>
            </a:r>
          </a:p>
          <a:p>
            <a:pPr algn="just"/>
            <a:r>
              <a:rPr lang="fr-FR" sz="1100" dirty="0">
                <a:latin typeface="+mj-lt"/>
                <a:ea typeface="Calibri" panose="020F0502020204030204" pitchFamily="34" charset="0"/>
                <a:cs typeface="Calibri" panose="020F0502020204030204" pitchFamily="34" charset="0"/>
              </a:rPr>
              <a:t>Chacun peut ainsi devenir plus compétent dans ses domaines de prédilection et dans les domaines où il se sentait fragile.</a:t>
            </a:r>
          </a:p>
          <a:p>
            <a:pPr algn="just"/>
            <a:r>
              <a:rPr lang="fr-FR" sz="1100" dirty="0">
                <a:latin typeface="+mj-lt"/>
                <a:ea typeface="Calibri" panose="020F0502020204030204" pitchFamily="34" charset="0"/>
                <a:cs typeface="Calibri" panose="020F0502020204030204" pitchFamily="34" charset="0"/>
              </a:rPr>
              <a:t>L’objectif de cette montée en compétence consiste à </a:t>
            </a:r>
            <a:r>
              <a:rPr lang="fr-FR" sz="1100" b="1" dirty="0">
                <a:solidFill>
                  <a:srgbClr val="004AAD"/>
                </a:solidFill>
                <a:latin typeface="+mj-lt"/>
                <a:ea typeface="Calibri" panose="020F0502020204030204" pitchFamily="34" charset="0"/>
                <a:cs typeface="Calibri" panose="020F0502020204030204" pitchFamily="34" charset="0"/>
              </a:rPr>
              <a:t>donner une place à chaque collaborateur au cœur du fonctionnement de notre groupe en fonction de ses savoir-faire de prédilection.</a:t>
            </a: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Ce principe de management a une visée précise : permettre à nos salariés intérimaires et permanents d’évoluer dans leur savoir-faire, d’évoluer au sein de l’entreprise et de pouvoir participer à des prises de décision en lien avec leur poste.</a:t>
            </a:r>
          </a:p>
          <a:p>
            <a:pPr algn="just"/>
            <a:r>
              <a:rPr lang="fr-FR" sz="1100" dirty="0">
                <a:effectLst/>
                <a:latin typeface="+mj-lt"/>
                <a:ea typeface="Calibri" panose="020F0502020204030204" pitchFamily="34" charset="0"/>
                <a:cs typeface="Calibri" panose="020F0502020204030204" pitchFamily="34" charset="0"/>
              </a:rPr>
              <a:t>C’est grâce à cette montée en compétences que l’ensemble des collaborateurs ou intérimaires obtiennent de nouvelles connaissances et une reconnaissance des parties-prenantes internes ou externes. </a:t>
            </a:r>
            <a:r>
              <a:rPr lang="fr-FR" sz="1100" b="1" dirty="0">
                <a:solidFill>
                  <a:srgbClr val="004AAD"/>
                </a:solidFill>
                <a:effectLst/>
                <a:latin typeface="+mj-lt"/>
                <a:ea typeface="Calibri" panose="020F0502020204030204" pitchFamily="34" charset="0"/>
                <a:cs typeface="Calibri" panose="020F0502020204030204" pitchFamily="34" charset="0"/>
              </a:rPr>
              <a:t>Cette montée en compétences nous permet d’améliorer en permanence la qualité de notre service</a:t>
            </a:r>
            <a:r>
              <a:rPr lang="fr-FR" sz="1100" dirty="0">
                <a:effectLst/>
                <a:latin typeface="+mj-lt"/>
                <a:ea typeface="Calibri" panose="020F0502020204030204" pitchFamily="34" charset="0"/>
                <a:cs typeface="Calibri" panose="020F0502020204030204" pitchFamily="34" charset="0"/>
              </a:rPr>
              <a:t>.</a:t>
            </a:r>
          </a:p>
        </p:txBody>
      </p:sp>
      <p:pic>
        <p:nvPicPr>
          <p:cNvPr id="10" name="Image 9" descr="Une image contenant texte, Police, logo, capture d’écran&#10;&#10;Description générée automatiquement">
            <a:extLst>
              <a:ext uri="{FF2B5EF4-FFF2-40B4-BE49-F238E27FC236}">
                <a16:creationId xmlns:a16="http://schemas.microsoft.com/office/drawing/2014/main" id="{1AF6DC2B-1EDA-CF17-08DE-949BA71A0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8818" y="936825"/>
            <a:ext cx="360000" cy="360000"/>
          </a:xfrm>
          <a:prstGeom prst="rect">
            <a:avLst/>
          </a:prstGeom>
        </p:spPr>
      </p:pic>
      <p:pic>
        <p:nvPicPr>
          <p:cNvPr id="63" name="Image 62" descr="Une image contenant texte, Police, logo, Graphique&#10;&#10;Description générée automatiquement">
            <a:extLst>
              <a:ext uri="{FF2B5EF4-FFF2-40B4-BE49-F238E27FC236}">
                <a16:creationId xmlns:a16="http://schemas.microsoft.com/office/drawing/2014/main" id="{28F097EC-9586-1074-E141-B2A3834E36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7026" y="936825"/>
            <a:ext cx="360000" cy="360000"/>
          </a:xfrm>
          <a:prstGeom prst="rect">
            <a:avLst/>
          </a:prstGeom>
        </p:spPr>
      </p:pic>
      <p:pic>
        <p:nvPicPr>
          <p:cNvPr id="65" name="Image 64" descr="Une image contenant texte, Police, vert, Graphique&#10;&#10;Description générée automatiquement">
            <a:extLst>
              <a:ext uri="{FF2B5EF4-FFF2-40B4-BE49-F238E27FC236}">
                <a16:creationId xmlns:a16="http://schemas.microsoft.com/office/drawing/2014/main" id="{2DFE0C9C-691C-AD1C-1244-07D0D47B46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7922" y="936825"/>
            <a:ext cx="360000" cy="360000"/>
          </a:xfrm>
          <a:prstGeom prst="rect">
            <a:avLst/>
          </a:prstGeom>
        </p:spPr>
      </p:pic>
      <p:pic>
        <p:nvPicPr>
          <p:cNvPr id="71" name="Image 70" descr="Une image contenant texte, Graphique, Police, logo&#10;&#10;Description générée automatiquement">
            <a:extLst>
              <a:ext uri="{FF2B5EF4-FFF2-40B4-BE49-F238E27FC236}">
                <a16:creationId xmlns:a16="http://schemas.microsoft.com/office/drawing/2014/main" id="{41D2965B-D5CF-0D71-260A-DADCA63B4F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6130" y="936825"/>
            <a:ext cx="360000" cy="360000"/>
          </a:xfrm>
          <a:prstGeom prst="rect">
            <a:avLst/>
          </a:prstGeom>
        </p:spPr>
      </p:pic>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73127"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Montée en compétences</a:t>
            </a:r>
          </a:p>
        </p:txBody>
      </p:sp>
      <p:pic>
        <p:nvPicPr>
          <p:cNvPr id="91" name="Image 90" descr="Une image contenant texte, logo, Police, capture d’écran&#10;&#10;Description générée automatiquement">
            <a:extLst>
              <a:ext uri="{FF2B5EF4-FFF2-40B4-BE49-F238E27FC236}">
                <a16:creationId xmlns:a16="http://schemas.microsoft.com/office/drawing/2014/main" id="{A335E5DF-E96C-C43C-C2EF-E15F9AB426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99714" y="936825"/>
            <a:ext cx="360000" cy="360000"/>
          </a:xfrm>
          <a:prstGeom prst="rect">
            <a:avLst/>
          </a:prstGeom>
        </p:spPr>
      </p:pic>
      <p:sp>
        <p:nvSpPr>
          <p:cNvPr id="6" name="ZoneTexte 5">
            <a:extLst>
              <a:ext uri="{FF2B5EF4-FFF2-40B4-BE49-F238E27FC236}">
                <a16:creationId xmlns:a16="http://schemas.microsoft.com/office/drawing/2014/main" id="{69FD8B60-0794-A7B6-822B-416AE0B2F255}"/>
              </a:ext>
            </a:extLst>
          </p:cNvPr>
          <p:cNvSpPr txBox="1"/>
          <p:nvPr/>
        </p:nvSpPr>
        <p:spPr>
          <a:xfrm>
            <a:off x="6292319" y="1791511"/>
            <a:ext cx="5519995" cy="3139321"/>
          </a:xfrm>
          <a:prstGeom prst="rect">
            <a:avLst/>
          </a:prstGeom>
          <a:noFill/>
        </p:spPr>
        <p:txBody>
          <a:bodyPr wrap="square" rtlCol="0">
            <a:spAutoFit/>
          </a:bodyPr>
          <a:lstStyle/>
          <a:p>
            <a:pPr algn="just"/>
            <a:r>
              <a:rPr lang="fr-FR" sz="1100" dirty="0">
                <a:latin typeface="+mj-lt"/>
                <a:ea typeface="Calibri" panose="020F0502020204030204" pitchFamily="34" charset="0"/>
                <a:cs typeface="Calibri" panose="020F0502020204030204" pitchFamily="34" charset="0"/>
              </a:rPr>
              <a:t>Notre implantation historique en Bourgogne Franche Comté nous permet d’être connu et reconnu dans notre savoir-faire : </a:t>
            </a:r>
            <a:r>
              <a:rPr lang="fr-FR" sz="1100" b="1" dirty="0">
                <a:solidFill>
                  <a:srgbClr val="004AAD"/>
                </a:solidFill>
                <a:latin typeface="+mj-lt"/>
                <a:ea typeface="Calibri" panose="020F0502020204030204" pitchFamily="34" charset="0"/>
                <a:cs typeface="Calibri" panose="020F0502020204030204" pitchFamily="34" charset="0"/>
              </a:rPr>
              <a:t>accompagner socio-professionnellement et mettre à disposition nos salariés intérimaires dans les entreprises régionales du BTP.</a:t>
            </a:r>
          </a:p>
          <a:p>
            <a:pPr algn="just"/>
            <a:endParaRPr lang="fr-FR" sz="1100" b="1" dirty="0">
              <a:solidFill>
                <a:srgbClr val="004AAD"/>
              </a:solidFill>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Notre travail quotidien d’accompagnement socio-professionnel de nos intérimaires nous permet également de connaitre leur personnalité, leurs compétences et leurs attentes professionnelles ; et de les former par rapport aux compétences professionnelles attendues par les entreprises.</a:t>
            </a:r>
          </a:p>
          <a:p>
            <a:pPr algn="just"/>
            <a:r>
              <a:rPr lang="fr-FR" sz="1100" dirty="0">
                <a:latin typeface="+mj-lt"/>
                <a:ea typeface="Calibri" panose="020F0502020204030204" pitchFamily="34" charset="0"/>
                <a:cs typeface="Calibri" panose="020F0502020204030204" pitchFamily="34" charset="0"/>
              </a:rPr>
              <a:t>Cette connaissance de l’ensemble des parties prenantes de notre activité nous permet </a:t>
            </a:r>
            <a:r>
              <a:rPr lang="fr-FR" sz="1100" b="1" dirty="0">
                <a:solidFill>
                  <a:srgbClr val="004AAD"/>
                </a:solidFill>
                <a:latin typeface="+mj-lt"/>
                <a:ea typeface="Calibri" panose="020F0502020204030204" pitchFamily="34" charset="0"/>
                <a:cs typeface="Calibri" panose="020F0502020204030204" pitchFamily="34" charset="0"/>
              </a:rPr>
              <a:t>d’être réactif pour offrir un service de qualité.</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Notre objectif consiste à ce que </a:t>
            </a:r>
            <a:r>
              <a:rPr lang="fr-FR" sz="1100" b="1" dirty="0">
                <a:solidFill>
                  <a:srgbClr val="004AAD"/>
                </a:solidFill>
                <a:latin typeface="+mj-lt"/>
                <a:ea typeface="Calibri" panose="020F0502020204030204" pitchFamily="34" charset="0"/>
                <a:cs typeface="Calibri" panose="020F0502020204030204" pitchFamily="34" charset="0"/>
              </a:rPr>
              <a:t>les compétences, les savoir-faire et le savoir-être de nos salariés intérimaires soient reconnus au sein des entreprises</a:t>
            </a:r>
            <a:r>
              <a:rPr lang="fr-FR" sz="1100" dirty="0">
                <a:latin typeface="+mj-lt"/>
                <a:ea typeface="Calibri" panose="020F0502020204030204" pitchFamily="34" charset="0"/>
                <a:cs typeface="Calibri" panose="020F0502020204030204" pitchFamily="34" charset="0"/>
              </a:rPr>
              <a:t>. </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Cette adaptation à nos deux parties prenantes principales nous permet de proposer </a:t>
            </a:r>
            <a:r>
              <a:rPr lang="fr-FR" sz="1100" b="1" dirty="0">
                <a:solidFill>
                  <a:srgbClr val="004AAD"/>
                </a:solidFill>
                <a:latin typeface="+mj-lt"/>
                <a:ea typeface="Calibri" panose="020F0502020204030204" pitchFamily="34" charset="0"/>
                <a:cs typeface="Calibri" panose="020F0502020204030204" pitchFamily="34" charset="0"/>
              </a:rPr>
              <a:t>une offre de service responsable</a:t>
            </a:r>
            <a:r>
              <a:rPr lang="fr-FR" sz="1100" dirty="0">
                <a:latin typeface="+mj-lt"/>
                <a:ea typeface="Calibri" panose="020F0502020204030204" pitchFamily="34" charset="0"/>
                <a:cs typeface="Calibri" panose="020F0502020204030204" pitchFamily="34" charset="0"/>
              </a:rPr>
              <a:t> en </a:t>
            </a:r>
            <a:r>
              <a:rPr lang="fr-FR" sz="1100" b="1" dirty="0">
                <a:solidFill>
                  <a:srgbClr val="004AAD"/>
                </a:solidFill>
                <a:latin typeface="+mj-lt"/>
                <a:ea typeface="Calibri" panose="020F0502020204030204" pitchFamily="34" charset="0"/>
                <a:cs typeface="Calibri" panose="020F0502020204030204" pitchFamily="34" charset="0"/>
              </a:rPr>
              <a:t>reconnaissant</a:t>
            </a:r>
            <a:r>
              <a:rPr lang="fr-FR" sz="1100" dirty="0">
                <a:latin typeface="+mj-lt"/>
                <a:ea typeface="Calibri" panose="020F0502020204030204" pitchFamily="34" charset="0"/>
                <a:cs typeface="Calibri" panose="020F0502020204030204" pitchFamily="34" charset="0"/>
              </a:rPr>
              <a:t> et en </a:t>
            </a:r>
            <a:r>
              <a:rPr lang="fr-FR" sz="1100" b="1" dirty="0">
                <a:solidFill>
                  <a:srgbClr val="004AAD"/>
                </a:solidFill>
                <a:latin typeface="+mj-lt"/>
                <a:ea typeface="Calibri" panose="020F0502020204030204" pitchFamily="34" charset="0"/>
                <a:cs typeface="Calibri" panose="020F0502020204030204" pitchFamily="34" charset="0"/>
              </a:rPr>
              <a:t>valorisant les compétences </a:t>
            </a:r>
            <a:r>
              <a:rPr lang="fr-FR" sz="1100" dirty="0">
                <a:latin typeface="+mj-lt"/>
                <a:ea typeface="Calibri" panose="020F0502020204030204" pitchFamily="34" charset="0"/>
                <a:cs typeface="Calibri" panose="020F0502020204030204" pitchFamily="34" charset="0"/>
              </a:rPr>
              <a:t>de nos salariés intérimaires et en répondant aux attentes des entreprises clientes.</a:t>
            </a:r>
          </a:p>
          <a:p>
            <a:pPr algn="just"/>
            <a:endParaRPr lang="fr-FR" sz="1100" dirty="0">
              <a:latin typeface="+mj-lt"/>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AE51D007-5DB6-822C-F576-6B97AB67F75C}"/>
              </a:ext>
            </a:extLst>
          </p:cNvPr>
          <p:cNvSpPr/>
          <p:nvPr/>
        </p:nvSpPr>
        <p:spPr>
          <a:xfrm>
            <a:off x="8481759" y="6611512"/>
            <a:ext cx="3317014"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7875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Adaptation, réactivité, connaissance et reconnaissance - 7</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162672" y="598271"/>
            <a:ext cx="4594784" cy="584775"/>
          </a:xfrm>
          <a:prstGeom prst="rect">
            <a:avLst/>
          </a:prstGeom>
          <a:noFill/>
        </p:spPr>
        <p:txBody>
          <a:bodyPr wrap="none" rtlCol="0">
            <a:spAutoFit/>
          </a:bodyPr>
          <a:lstStyle/>
          <a:p>
            <a:r>
              <a:rPr lang="fr-FR" sz="1600" b="1" i="1" dirty="0">
                <a:latin typeface="+mj-lt"/>
              </a:rPr>
              <a:t>Adaptation, réactivité, connaissance et reconnaissance</a:t>
            </a:r>
          </a:p>
          <a:p>
            <a:endParaRPr lang="fr-FR" sz="1600" b="1" i="1" dirty="0">
              <a:latin typeface="+mj-lt"/>
            </a:endParaRPr>
          </a:p>
        </p:txBody>
      </p:sp>
      <p:pic>
        <p:nvPicPr>
          <p:cNvPr id="3" name="Image 2" descr="Une image contenant logo, Police, Graphique, symbole&#10;&#10;Description générée automatiquement">
            <a:extLst>
              <a:ext uri="{FF2B5EF4-FFF2-40B4-BE49-F238E27FC236}">
                <a16:creationId xmlns:a16="http://schemas.microsoft.com/office/drawing/2014/main" id="{4FA7897E-180D-ABAA-7F2F-BF3CF4A243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626" y="217687"/>
            <a:ext cx="360000" cy="360000"/>
          </a:xfrm>
          <a:prstGeom prst="rect">
            <a:avLst/>
          </a:prstGeom>
        </p:spPr>
      </p:pic>
      <p:pic>
        <p:nvPicPr>
          <p:cNvPr id="81" name="Image 80" descr="Une image contenant texte, conception, logo, rouge&#10;&#10;Description générée automatiquement">
            <a:extLst>
              <a:ext uri="{FF2B5EF4-FFF2-40B4-BE49-F238E27FC236}">
                <a16:creationId xmlns:a16="http://schemas.microsoft.com/office/drawing/2014/main" id="{5BD312DC-28A2-D2AA-C3C9-AAE6E4F33F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45234" y="936825"/>
            <a:ext cx="360000" cy="360000"/>
          </a:xfrm>
          <a:prstGeom prst="rect">
            <a:avLst/>
          </a:prstGeom>
        </p:spPr>
      </p:pic>
      <p:pic>
        <p:nvPicPr>
          <p:cNvPr id="4" name="Image 3" descr="Une image contenant texte, logo, Police, capture d’écran&#10;&#10;Description générée automatiquement">
            <a:extLst>
              <a:ext uri="{FF2B5EF4-FFF2-40B4-BE49-F238E27FC236}">
                <a16:creationId xmlns:a16="http://schemas.microsoft.com/office/drawing/2014/main" id="{944CCC17-CDA6-D5B5-231B-99AF622772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92910" y="956463"/>
            <a:ext cx="360000" cy="360000"/>
          </a:xfrm>
          <a:prstGeom prst="rect">
            <a:avLst/>
          </a:prstGeom>
        </p:spPr>
      </p:pic>
      <p:pic>
        <p:nvPicPr>
          <p:cNvPr id="5" name="Image 4" descr="Une image contenant texte, Police, logo, conception&#10;&#10;Description générée automatiquement">
            <a:extLst>
              <a:ext uri="{FF2B5EF4-FFF2-40B4-BE49-F238E27FC236}">
                <a16:creationId xmlns:a16="http://schemas.microsoft.com/office/drawing/2014/main" id="{64BD294D-0B13-46DD-2553-C9DD393254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24383" y="956463"/>
            <a:ext cx="360000" cy="360000"/>
          </a:xfrm>
          <a:prstGeom prst="rect">
            <a:avLst/>
          </a:prstGeom>
        </p:spPr>
      </p:pic>
      <p:pic>
        <p:nvPicPr>
          <p:cNvPr id="7" name="Image 6" descr="Une image contenant texte, Graphique, Police, logo&#10;&#10;Description générée automatiquement">
            <a:extLst>
              <a:ext uri="{FF2B5EF4-FFF2-40B4-BE49-F238E27FC236}">
                <a16:creationId xmlns:a16="http://schemas.microsoft.com/office/drawing/2014/main" id="{8A323016-A5B7-64F3-584D-5FFF18ED33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5858" y="956463"/>
            <a:ext cx="360000" cy="360000"/>
          </a:xfrm>
          <a:prstGeom prst="rect">
            <a:avLst/>
          </a:prstGeom>
        </p:spPr>
      </p:pic>
      <p:pic>
        <p:nvPicPr>
          <p:cNvPr id="8" name="Image 7" descr="Une image contenant texte, Police, logo, Graphique&#10;&#10;Description générée automatiquement">
            <a:extLst>
              <a:ext uri="{FF2B5EF4-FFF2-40B4-BE49-F238E27FC236}">
                <a16:creationId xmlns:a16="http://schemas.microsoft.com/office/drawing/2014/main" id="{C64AE0FF-9CC7-79A8-089D-0480387E0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8808" y="956463"/>
            <a:ext cx="360000" cy="360000"/>
          </a:xfrm>
          <a:prstGeom prst="rect">
            <a:avLst/>
          </a:prstGeom>
        </p:spPr>
      </p:pic>
      <p:pic>
        <p:nvPicPr>
          <p:cNvPr id="9" name="Image 8" descr="Une image contenant conception, texte, capture d’écran&#10;&#10;Description générée automatiquement">
            <a:extLst>
              <a:ext uri="{FF2B5EF4-FFF2-40B4-BE49-F238E27FC236}">
                <a16:creationId xmlns:a16="http://schemas.microsoft.com/office/drawing/2014/main" id="{594E8BD9-21D8-FCC5-963E-9116E64F070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87333" y="956463"/>
            <a:ext cx="360000" cy="360000"/>
          </a:xfrm>
          <a:prstGeom prst="rect">
            <a:avLst/>
          </a:prstGeom>
        </p:spPr>
      </p:pic>
      <p:pic>
        <p:nvPicPr>
          <p:cNvPr id="11" name="Image 10" descr="Une image contenant texte, Police, logo, capture d’écran&#10;&#10;Description générée automatiquement">
            <a:extLst>
              <a:ext uri="{FF2B5EF4-FFF2-40B4-BE49-F238E27FC236}">
                <a16:creationId xmlns:a16="http://schemas.microsoft.com/office/drawing/2014/main" id="{B3D3C9DE-EA53-5866-17B6-EE900D283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0283" y="956463"/>
            <a:ext cx="360000" cy="360000"/>
          </a:xfrm>
          <a:prstGeom prst="rect">
            <a:avLst/>
          </a:prstGeom>
        </p:spPr>
      </p:pic>
      <p:pic>
        <p:nvPicPr>
          <p:cNvPr id="13" name="Image 12" descr="Une image contenant texte, Police, vert, Graphique&#10;&#10;Description générée automatiquement">
            <a:extLst>
              <a:ext uri="{FF2B5EF4-FFF2-40B4-BE49-F238E27FC236}">
                <a16:creationId xmlns:a16="http://schemas.microsoft.com/office/drawing/2014/main" id="{20FD4672-64AF-678A-4563-B466F83A1A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1758" y="956463"/>
            <a:ext cx="360000" cy="360000"/>
          </a:xfrm>
          <a:prstGeom prst="rect">
            <a:avLst/>
          </a:prstGeom>
        </p:spPr>
      </p:pic>
      <p:pic>
        <p:nvPicPr>
          <p:cNvPr id="14" name="Image 13" descr="Une image contenant texte, Police, Graphique, rouge&#10;&#10;Description générée automatiquement">
            <a:extLst>
              <a:ext uri="{FF2B5EF4-FFF2-40B4-BE49-F238E27FC236}">
                <a16:creationId xmlns:a16="http://schemas.microsoft.com/office/drawing/2014/main" id="{0C20FC19-FA5C-FF46-7560-9CED16B137A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44708" y="956463"/>
            <a:ext cx="360000" cy="360000"/>
          </a:xfrm>
          <a:prstGeom prst="rect">
            <a:avLst/>
          </a:prstGeom>
        </p:spPr>
      </p:pic>
      <p:pic>
        <p:nvPicPr>
          <p:cNvPr id="15" name="Image 14" descr="Une image contenant texte, Police, conception, logo&#10;&#10;Description générée automatiquement">
            <a:extLst>
              <a:ext uri="{FF2B5EF4-FFF2-40B4-BE49-F238E27FC236}">
                <a16:creationId xmlns:a16="http://schemas.microsoft.com/office/drawing/2014/main" id="{1B11B08A-8FB9-455F-05D7-2A59375119B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3233" y="956463"/>
            <a:ext cx="360000" cy="360000"/>
          </a:xfrm>
          <a:prstGeom prst="rect">
            <a:avLst/>
          </a:prstGeom>
        </p:spPr>
      </p:pic>
      <p:sp>
        <p:nvSpPr>
          <p:cNvPr id="12" name="ZoneTexte 11">
            <a:extLst>
              <a:ext uri="{FF2B5EF4-FFF2-40B4-BE49-F238E27FC236}">
                <a16:creationId xmlns:a16="http://schemas.microsoft.com/office/drawing/2014/main" id="{52982D1A-3D12-223D-E2D6-204A08C493F2}"/>
              </a:ext>
            </a:extLst>
          </p:cNvPr>
          <p:cNvSpPr txBox="1"/>
          <p:nvPr/>
        </p:nvSpPr>
        <p:spPr>
          <a:xfrm>
            <a:off x="1396797" y="4915826"/>
            <a:ext cx="1465769" cy="584775"/>
          </a:xfrm>
          <a:prstGeom prst="rect">
            <a:avLst/>
          </a:prstGeom>
          <a:noFill/>
        </p:spPr>
        <p:txBody>
          <a:bodyPr wrap="square" rtlCol="0">
            <a:spAutoFit/>
          </a:bodyPr>
          <a:lstStyle/>
          <a:p>
            <a:r>
              <a:rPr lang="fr-FR" sz="3200" dirty="0">
                <a:solidFill>
                  <a:schemeClr val="accent1"/>
                </a:solidFill>
                <a:latin typeface="Arial Black" panose="020B0A04020102020204" pitchFamily="34" charset="0"/>
              </a:rPr>
              <a:t>2023</a:t>
            </a:r>
          </a:p>
        </p:txBody>
      </p:sp>
      <p:sp>
        <p:nvSpPr>
          <p:cNvPr id="17" name="ZoneTexte 16">
            <a:extLst>
              <a:ext uri="{FF2B5EF4-FFF2-40B4-BE49-F238E27FC236}">
                <a16:creationId xmlns:a16="http://schemas.microsoft.com/office/drawing/2014/main" id="{C57057D2-9F65-87C2-0F0B-093D315EC835}"/>
              </a:ext>
            </a:extLst>
          </p:cNvPr>
          <p:cNvSpPr txBox="1"/>
          <p:nvPr/>
        </p:nvSpPr>
        <p:spPr>
          <a:xfrm>
            <a:off x="2613522" y="5019466"/>
            <a:ext cx="2063257" cy="1200329"/>
          </a:xfrm>
          <a:prstGeom prst="rect">
            <a:avLst/>
          </a:prstGeom>
          <a:noFill/>
          <a:ln w="12700" cap="rnd">
            <a:solidFill>
              <a:schemeClr val="accent1"/>
            </a:solidFill>
            <a:extLst>
              <a:ext uri="{C807C97D-BFC1-408E-A445-0C87EB9F89A2}">
                <ask:lineSketchStyleProps xmlns:ask="http://schemas.microsoft.com/office/drawing/2018/sketchyshapes" sd="1219033472">
                  <a:custGeom>
                    <a:avLst/>
                    <a:gdLst>
                      <a:gd name="connsiteX0" fmla="*/ 0 w 2063257"/>
                      <a:gd name="connsiteY0" fmla="*/ 0 h 1200329"/>
                      <a:gd name="connsiteX1" fmla="*/ 495182 w 2063257"/>
                      <a:gd name="connsiteY1" fmla="*/ 0 h 1200329"/>
                      <a:gd name="connsiteX2" fmla="*/ 949098 w 2063257"/>
                      <a:gd name="connsiteY2" fmla="*/ 0 h 1200329"/>
                      <a:gd name="connsiteX3" fmla="*/ 1506178 w 2063257"/>
                      <a:gd name="connsiteY3" fmla="*/ 0 h 1200329"/>
                      <a:gd name="connsiteX4" fmla="*/ 2063257 w 2063257"/>
                      <a:gd name="connsiteY4" fmla="*/ 0 h 1200329"/>
                      <a:gd name="connsiteX5" fmla="*/ 2063257 w 2063257"/>
                      <a:gd name="connsiteY5" fmla="*/ 388106 h 1200329"/>
                      <a:gd name="connsiteX6" fmla="*/ 2063257 w 2063257"/>
                      <a:gd name="connsiteY6" fmla="*/ 764209 h 1200329"/>
                      <a:gd name="connsiteX7" fmla="*/ 2063257 w 2063257"/>
                      <a:gd name="connsiteY7" fmla="*/ 1200329 h 1200329"/>
                      <a:gd name="connsiteX8" fmla="*/ 1547443 w 2063257"/>
                      <a:gd name="connsiteY8" fmla="*/ 1200329 h 1200329"/>
                      <a:gd name="connsiteX9" fmla="*/ 1093526 w 2063257"/>
                      <a:gd name="connsiteY9" fmla="*/ 1200329 h 1200329"/>
                      <a:gd name="connsiteX10" fmla="*/ 577712 w 2063257"/>
                      <a:gd name="connsiteY10" fmla="*/ 1200329 h 1200329"/>
                      <a:gd name="connsiteX11" fmla="*/ 0 w 2063257"/>
                      <a:gd name="connsiteY11" fmla="*/ 1200329 h 1200329"/>
                      <a:gd name="connsiteX12" fmla="*/ 0 w 2063257"/>
                      <a:gd name="connsiteY12" fmla="*/ 812223 h 1200329"/>
                      <a:gd name="connsiteX13" fmla="*/ 0 w 2063257"/>
                      <a:gd name="connsiteY13" fmla="*/ 424116 h 1200329"/>
                      <a:gd name="connsiteX14" fmla="*/ 0 w 2063257"/>
                      <a:gd name="connsiteY14"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63257" h="1200329" extrusionOk="0">
                        <a:moveTo>
                          <a:pt x="0" y="0"/>
                        </a:moveTo>
                        <a:cubicBezTo>
                          <a:pt x="129197" y="-21567"/>
                          <a:pt x="377452" y="21328"/>
                          <a:pt x="495182" y="0"/>
                        </a:cubicBezTo>
                        <a:cubicBezTo>
                          <a:pt x="612912" y="-21328"/>
                          <a:pt x="773504" y="40347"/>
                          <a:pt x="949098" y="0"/>
                        </a:cubicBezTo>
                        <a:cubicBezTo>
                          <a:pt x="1124692" y="-40347"/>
                          <a:pt x="1245163" y="3485"/>
                          <a:pt x="1506178" y="0"/>
                        </a:cubicBezTo>
                        <a:cubicBezTo>
                          <a:pt x="1767193" y="-3485"/>
                          <a:pt x="1866545" y="60746"/>
                          <a:pt x="2063257" y="0"/>
                        </a:cubicBezTo>
                        <a:cubicBezTo>
                          <a:pt x="2066896" y="106620"/>
                          <a:pt x="2031261" y="250410"/>
                          <a:pt x="2063257" y="388106"/>
                        </a:cubicBezTo>
                        <a:cubicBezTo>
                          <a:pt x="2095253" y="525802"/>
                          <a:pt x="2021556" y="615648"/>
                          <a:pt x="2063257" y="764209"/>
                        </a:cubicBezTo>
                        <a:cubicBezTo>
                          <a:pt x="2104958" y="912770"/>
                          <a:pt x="2014123" y="1028836"/>
                          <a:pt x="2063257" y="1200329"/>
                        </a:cubicBezTo>
                        <a:cubicBezTo>
                          <a:pt x="1943226" y="1228075"/>
                          <a:pt x="1731601" y="1169292"/>
                          <a:pt x="1547443" y="1200329"/>
                        </a:cubicBezTo>
                        <a:cubicBezTo>
                          <a:pt x="1363285" y="1231366"/>
                          <a:pt x="1194373" y="1148153"/>
                          <a:pt x="1093526" y="1200329"/>
                        </a:cubicBezTo>
                        <a:cubicBezTo>
                          <a:pt x="992679" y="1252505"/>
                          <a:pt x="681773" y="1162981"/>
                          <a:pt x="577712" y="1200329"/>
                        </a:cubicBezTo>
                        <a:cubicBezTo>
                          <a:pt x="473651" y="1237677"/>
                          <a:pt x="226981" y="1132536"/>
                          <a:pt x="0" y="1200329"/>
                        </a:cubicBezTo>
                        <a:cubicBezTo>
                          <a:pt x="-22892" y="1065119"/>
                          <a:pt x="32864" y="933028"/>
                          <a:pt x="0" y="812223"/>
                        </a:cubicBezTo>
                        <a:cubicBezTo>
                          <a:pt x="-32864" y="691418"/>
                          <a:pt x="32799" y="544289"/>
                          <a:pt x="0" y="424116"/>
                        </a:cubicBezTo>
                        <a:cubicBezTo>
                          <a:pt x="-32799" y="303943"/>
                          <a:pt x="23771" y="180863"/>
                          <a:pt x="0" y="0"/>
                        </a:cubicBezTo>
                        <a:close/>
                      </a:path>
                    </a:pathLst>
                  </a:custGeom>
                  <ask:type>
                    <ask:lineSketchNone/>
                  </ask:type>
                </ask:lineSketchStyleProps>
              </a:ext>
            </a:extLst>
          </a:ln>
        </p:spPr>
        <p:txBody>
          <a:bodyPr wrap="none" rtlCol="0">
            <a:spAutoFit/>
          </a:bodyPr>
          <a:lstStyle/>
          <a:p>
            <a:pPr algn="ctr"/>
            <a:r>
              <a:rPr lang="fr-FR" dirty="0"/>
              <a:t>Obtention de </a:t>
            </a:r>
          </a:p>
          <a:p>
            <a:pPr algn="ctr"/>
            <a:r>
              <a:rPr lang="fr-FR" dirty="0"/>
              <a:t>l’agrément </a:t>
            </a:r>
            <a:r>
              <a:rPr lang="fr-FR" b="1" dirty="0">
                <a:solidFill>
                  <a:schemeClr val="accent1"/>
                </a:solidFill>
              </a:rPr>
              <a:t>ESUS</a:t>
            </a:r>
          </a:p>
          <a:p>
            <a:pPr algn="ctr"/>
            <a:r>
              <a:rPr lang="fr-FR" dirty="0"/>
              <a:t>Entreprise Solidaire </a:t>
            </a:r>
          </a:p>
          <a:p>
            <a:pPr algn="ctr"/>
            <a:r>
              <a:rPr lang="fr-FR" dirty="0"/>
              <a:t>d’Utilité Sociale</a:t>
            </a:r>
          </a:p>
        </p:txBody>
      </p:sp>
      <p:sp>
        <p:nvSpPr>
          <p:cNvPr id="21" name="ZoneTexte 20">
            <a:extLst>
              <a:ext uri="{FF2B5EF4-FFF2-40B4-BE49-F238E27FC236}">
                <a16:creationId xmlns:a16="http://schemas.microsoft.com/office/drawing/2014/main" id="{69243084-0229-1D75-6723-C92910856ED7}"/>
              </a:ext>
            </a:extLst>
          </p:cNvPr>
          <p:cNvSpPr txBox="1"/>
          <p:nvPr/>
        </p:nvSpPr>
        <p:spPr>
          <a:xfrm>
            <a:off x="7432092" y="5318225"/>
            <a:ext cx="1864584" cy="523220"/>
          </a:xfrm>
          <a:prstGeom prst="rect">
            <a:avLst/>
          </a:prstGeom>
          <a:noFill/>
        </p:spPr>
        <p:txBody>
          <a:bodyPr wrap="square" rtlCol="0">
            <a:spAutoFit/>
          </a:bodyPr>
          <a:lstStyle/>
          <a:p>
            <a:r>
              <a:rPr lang="fr-FR" sz="1400" dirty="0" err="1">
                <a:solidFill>
                  <a:schemeClr val="accent1"/>
                </a:solidFill>
                <a:latin typeface="Arial Black" panose="020B0A04020102020204" pitchFamily="34" charset="0"/>
              </a:rPr>
              <a:t>Tx</a:t>
            </a:r>
            <a:r>
              <a:rPr lang="fr-FR" sz="1400" dirty="0">
                <a:solidFill>
                  <a:schemeClr val="accent1"/>
                </a:solidFill>
                <a:latin typeface="Arial Black" panose="020B0A04020102020204" pitchFamily="34" charset="0"/>
              </a:rPr>
              <a:t> d’embauche</a:t>
            </a:r>
          </a:p>
          <a:p>
            <a:r>
              <a:rPr lang="fr-FR" sz="1400" dirty="0">
                <a:solidFill>
                  <a:schemeClr val="accent1"/>
                </a:solidFill>
                <a:latin typeface="Arial Black" panose="020B0A04020102020204" pitchFamily="34" charset="0"/>
              </a:rPr>
              <a:t>en fin de contrat</a:t>
            </a:r>
          </a:p>
        </p:txBody>
      </p:sp>
      <p:sp>
        <p:nvSpPr>
          <p:cNvPr id="22" name="ZoneTexte 21">
            <a:extLst>
              <a:ext uri="{FF2B5EF4-FFF2-40B4-BE49-F238E27FC236}">
                <a16:creationId xmlns:a16="http://schemas.microsoft.com/office/drawing/2014/main" id="{CD83DB11-53E8-37EB-0DC6-E77FBA599953}"/>
              </a:ext>
            </a:extLst>
          </p:cNvPr>
          <p:cNvSpPr txBox="1"/>
          <p:nvPr/>
        </p:nvSpPr>
        <p:spPr>
          <a:xfrm>
            <a:off x="9218250" y="5318225"/>
            <a:ext cx="1499129" cy="523220"/>
          </a:xfrm>
          <a:prstGeom prst="rect">
            <a:avLst/>
          </a:prstGeom>
          <a:noFill/>
          <a:ln w="12700" cap="rnd">
            <a:noFill/>
            <a:extLst>
              <a:ext uri="{C807C97D-BFC1-408E-A445-0C87EB9F89A2}">
                <ask:lineSketchStyleProps xmlns:ask="http://schemas.microsoft.com/office/drawing/2018/sketchyshapes" sd="1219033472">
                  <a:custGeom>
                    <a:avLst/>
                    <a:gdLst>
                      <a:gd name="connsiteX0" fmla="*/ 0 w 2063257"/>
                      <a:gd name="connsiteY0" fmla="*/ 0 h 1200329"/>
                      <a:gd name="connsiteX1" fmla="*/ 495182 w 2063257"/>
                      <a:gd name="connsiteY1" fmla="*/ 0 h 1200329"/>
                      <a:gd name="connsiteX2" fmla="*/ 949098 w 2063257"/>
                      <a:gd name="connsiteY2" fmla="*/ 0 h 1200329"/>
                      <a:gd name="connsiteX3" fmla="*/ 1506178 w 2063257"/>
                      <a:gd name="connsiteY3" fmla="*/ 0 h 1200329"/>
                      <a:gd name="connsiteX4" fmla="*/ 2063257 w 2063257"/>
                      <a:gd name="connsiteY4" fmla="*/ 0 h 1200329"/>
                      <a:gd name="connsiteX5" fmla="*/ 2063257 w 2063257"/>
                      <a:gd name="connsiteY5" fmla="*/ 388106 h 1200329"/>
                      <a:gd name="connsiteX6" fmla="*/ 2063257 w 2063257"/>
                      <a:gd name="connsiteY6" fmla="*/ 764209 h 1200329"/>
                      <a:gd name="connsiteX7" fmla="*/ 2063257 w 2063257"/>
                      <a:gd name="connsiteY7" fmla="*/ 1200329 h 1200329"/>
                      <a:gd name="connsiteX8" fmla="*/ 1547443 w 2063257"/>
                      <a:gd name="connsiteY8" fmla="*/ 1200329 h 1200329"/>
                      <a:gd name="connsiteX9" fmla="*/ 1093526 w 2063257"/>
                      <a:gd name="connsiteY9" fmla="*/ 1200329 h 1200329"/>
                      <a:gd name="connsiteX10" fmla="*/ 577712 w 2063257"/>
                      <a:gd name="connsiteY10" fmla="*/ 1200329 h 1200329"/>
                      <a:gd name="connsiteX11" fmla="*/ 0 w 2063257"/>
                      <a:gd name="connsiteY11" fmla="*/ 1200329 h 1200329"/>
                      <a:gd name="connsiteX12" fmla="*/ 0 w 2063257"/>
                      <a:gd name="connsiteY12" fmla="*/ 812223 h 1200329"/>
                      <a:gd name="connsiteX13" fmla="*/ 0 w 2063257"/>
                      <a:gd name="connsiteY13" fmla="*/ 424116 h 1200329"/>
                      <a:gd name="connsiteX14" fmla="*/ 0 w 2063257"/>
                      <a:gd name="connsiteY14"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63257" h="1200329" extrusionOk="0">
                        <a:moveTo>
                          <a:pt x="0" y="0"/>
                        </a:moveTo>
                        <a:cubicBezTo>
                          <a:pt x="129197" y="-21567"/>
                          <a:pt x="377452" y="21328"/>
                          <a:pt x="495182" y="0"/>
                        </a:cubicBezTo>
                        <a:cubicBezTo>
                          <a:pt x="612912" y="-21328"/>
                          <a:pt x="773504" y="40347"/>
                          <a:pt x="949098" y="0"/>
                        </a:cubicBezTo>
                        <a:cubicBezTo>
                          <a:pt x="1124692" y="-40347"/>
                          <a:pt x="1245163" y="3485"/>
                          <a:pt x="1506178" y="0"/>
                        </a:cubicBezTo>
                        <a:cubicBezTo>
                          <a:pt x="1767193" y="-3485"/>
                          <a:pt x="1866545" y="60746"/>
                          <a:pt x="2063257" y="0"/>
                        </a:cubicBezTo>
                        <a:cubicBezTo>
                          <a:pt x="2066896" y="106620"/>
                          <a:pt x="2031261" y="250410"/>
                          <a:pt x="2063257" y="388106"/>
                        </a:cubicBezTo>
                        <a:cubicBezTo>
                          <a:pt x="2095253" y="525802"/>
                          <a:pt x="2021556" y="615648"/>
                          <a:pt x="2063257" y="764209"/>
                        </a:cubicBezTo>
                        <a:cubicBezTo>
                          <a:pt x="2104958" y="912770"/>
                          <a:pt x="2014123" y="1028836"/>
                          <a:pt x="2063257" y="1200329"/>
                        </a:cubicBezTo>
                        <a:cubicBezTo>
                          <a:pt x="1943226" y="1228075"/>
                          <a:pt x="1731601" y="1169292"/>
                          <a:pt x="1547443" y="1200329"/>
                        </a:cubicBezTo>
                        <a:cubicBezTo>
                          <a:pt x="1363285" y="1231366"/>
                          <a:pt x="1194373" y="1148153"/>
                          <a:pt x="1093526" y="1200329"/>
                        </a:cubicBezTo>
                        <a:cubicBezTo>
                          <a:pt x="992679" y="1252505"/>
                          <a:pt x="681773" y="1162981"/>
                          <a:pt x="577712" y="1200329"/>
                        </a:cubicBezTo>
                        <a:cubicBezTo>
                          <a:pt x="473651" y="1237677"/>
                          <a:pt x="226981" y="1132536"/>
                          <a:pt x="0" y="1200329"/>
                        </a:cubicBezTo>
                        <a:cubicBezTo>
                          <a:pt x="-22892" y="1065119"/>
                          <a:pt x="32864" y="933028"/>
                          <a:pt x="0" y="812223"/>
                        </a:cubicBezTo>
                        <a:cubicBezTo>
                          <a:pt x="-32864" y="691418"/>
                          <a:pt x="32799" y="544289"/>
                          <a:pt x="0" y="424116"/>
                        </a:cubicBezTo>
                        <a:cubicBezTo>
                          <a:pt x="-32799" y="303943"/>
                          <a:pt x="23771" y="180863"/>
                          <a:pt x="0" y="0"/>
                        </a:cubicBezTo>
                        <a:close/>
                      </a:path>
                    </a:pathLst>
                  </a:custGeom>
                  <ask:type>
                    <ask:lineSketchNone/>
                  </ask:type>
                </ask:lineSketchStyleProps>
              </a:ext>
            </a:extLst>
          </a:ln>
        </p:spPr>
        <p:txBody>
          <a:bodyPr wrap="none" rtlCol="0">
            <a:spAutoFit/>
          </a:bodyPr>
          <a:lstStyle/>
          <a:p>
            <a:pPr algn="ctr"/>
            <a:r>
              <a:rPr lang="fr-FR" sz="2800" b="1" dirty="0">
                <a:solidFill>
                  <a:schemeClr val="accent1"/>
                </a:solidFill>
                <a:latin typeface="Arial Black" panose="020B0A04020102020204" pitchFamily="34" charset="0"/>
              </a:rPr>
              <a:t>= 70 %</a:t>
            </a:r>
          </a:p>
        </p:txBody>
      </p:sp>
      <p:pic>
        <p:nvPicPr>
          <p:cNvPr id="25" name="Image 24" descr="Une image contenant logo, Police, Graphique, symbole&#10;&#10;Description générée automatiquement">
            <a:extLst>
              <a:ext uri="{FF2B5EF4-FFF2-40B4-BE49-F238E27FC236}">
                <a16:creationId xmlns:a16="http://schemas.microsoft.com/office/drawing/2014/main" id="{1A1F9C31-D7F7-1EDA-FDCD-1924543A6C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70978" y="5383453"/>
            <a:ext cx="1068364" cy="1068364"/>
          </a:xfrm>
          <a:prstGeom prst="rect">
            <a:avLst/>
          </a:prstGeom>
        </p:spPr>
      </p:pic>
      <p:pic>
        <p:nvPicPr>
          <p:cNvPr id="27" name="Image 26" descr="Une image contenant logo, Police, Graphique, symbole&#10;&#10;Description générée automatiquement">
            <a:extLst>
              <a:ext uri="{FF2B5EF4-FFF2-40B4-BE49-F238E27FC236}">
                <a16:creationId xmlns:a16="http://schemas.microsoft.com/office/drawing/2014/main" id="{6D83F310-3793-F594-E5F0-01DA41189F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7074" y="4966419"/>
            <a:ext cx="1068364" cy="1068364"/>
          </a:xfrm>
          <a:prstGeom prst="rect">
            <a:avLst/>
          </a:prstGeom>
        </p:spPr>
      </p:pic>
    </p:spTree>
    <p:extLst>
      <p:ext uri="{BB962C8B-B14F-4D97-AF65-F5344CB8AC3E}">
        <p14:creationId xmlns:p14="http://schemas.microsoft.com/office/powerpoint/2010/main" val="426130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87053" y="144901"/>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3276" y="198917"/>
            <a:ext cx="4629024" cy="369332"/>
          </a:xfrm>
          <a:prstGeom prst="rect">
            <a:avLst/>
          </a:prstGeom>
          <a:noFill/>
        </p:spPr>
        <p:txBody>
          <a:bodyPr wrap="none" rtlCol="0">
            <a:spAutoFit/>
          </a:bodyPr>
          <a:lstStyle/>
          <a:p>
            <a:r>
              <a:rPr lang="fr-FR" i="1" dirty="0">
                <a:solidFill>
                  <a:srgbClr val="2A436A"/>
                </a:solidFill>
              </a:rPr>
              <a:t>Qualité de service </a:t>
            </a:r>
            <a:r>
              <a:rPr lang="fr-FR" sz="1800" i="1" dirty="0">
                <a:solidFill>
                  <a:srgbClr val="2A436A"/>
                </a:solidFill>
                <a:sym typeface="Wingdings" panose="05000000000000000000" pitchFamily="2" charset="2"/>
              </a:rPr>
              <a:t> offre de service responsable</a:t>
            </a:r>
            <a:endParaRPr lang="fr-FR" i="1" dirty="0">
              <a:solidFill>
                <a:srgbClr val="2A436A"/>
              </a:solidFill>
            </a:endParaRPr>
          </a:p>
        </p:txBody>
      </p:sp>
      <p:sp>
        <p:nvSpPr>
          <p:cNvPr id="38" name="ZoneTexte 37">
            <a:extLst>
              <a:ext uri="{FF2B5EF4-FFF2-40B4-BE49-F238E27FC236}">
                <a16:creationId xmlns:a16="http://schemas.microsoft.com/office/drawing/2014/main" id="{FA3B7B71-15DE-F9F7-1616-DEEF968D1DDC}"/>
              </a:ext>
            </a:extLst>
          </p:cNvPr>
          <p:cNvSpPr txBox="1"/>
          <p:nvPr/>
        </p:nvSpPr>
        <p:spPr>
          <a:xfrm>
            <a:off x="1084085" y="603924"/>
            <a:ext cx="4559389" cy="584775"/>
          </a:xfrm>
          <a:prstGeom prst="rect">
            <a:avLst/>
          </a:prstGeom>
          <a:noFill/>
        </p:spPr>
        <p:txBody>
          <a:bodyPr wrap="square" rtlCol="0">
            <a:spAutoFit/>
          </a:bodyPr>
          <a:lstStyle/>
          <a:p>
            <a:pPr algn="r"/>
            <a:r>
              <a:rPr lang="fr-FR" sz="1600" b="1" i="1" dirty="0">
                <a:latin typeface="+mj-lt"/>
              </a:rPr>
              <a:t>Sécurité et Santé au Travail</a:t>
            </a:r>
          </a:p>
          <a:p>
            <a:pPr algn="r"/>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379686" y="896312"/>
            <a:ext cx="5451096" cy="4493538"/>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Times New Roman" panose="02020603050405020304" pitchFamily="18" charset="0"/>
              </a:rPr>
              <a:t>Pour nos salariés intérimaires, nous nous engageons à faire de la Sécurité une priorité d’autant plus qu’ils travaillent sur des chantiers du BTP où plusieurs corps de métier interviennent ensemble et exécutent des travaux différents en proximité.</a:t>
            </a:r>
          </a:p>
          <a:p>
            <a:pPr algn="just"/>
            <a:r>
              <a:rPr lang="fr-FR" sz="1100" dirty="0">
                <a:latin typeface="+mj-lt"/>
                <a:ea typeface="Calibri" panose="020F0502020204030204" pitchFamily="34" charset="0"/>
                <a:cs typeface="Times New Roman" panose="02020603050405020304" pitchFamily="18" charset="0"/>
              </a:rPr>
              <a:t>Leur cadre de travail est ainsi un terrain où circulent des engins, où chacun utilise des outils différents et </a:t>
            </a:r>
            <a:r>
              <a:rPr lang="fr-FR" sz="1100" b="1" dirty="0">
                <a:solidFill>
                  <a:srgbClr val="004AAD"/>
                </a:solidFill>
                <a:latin typeface="+mj-lt"/>
                <a:ea typeface="Calibri" panose="020F0502020204030204" pitchFamily="34" charset="0"/>
                <a:cs typeface="Times New Roman" panose="02020603050405020304" pitchFamily="18" charset="0"/>
              </a:rPr>
              <a:t>où chacun doit faire attention à sa propre sécurité.</a:t>
            </a:r>
          </a:p>
          <a:p>
            <a:pPr algn="just"/>
            <a:r>
              <a:rPr lang="fr-FR" sz="1100" dirty="0">
                <a:latin typeface="+mj-lt"/>
                <a:ea typeface="Calibri" panose="020F0502020204030204" pitchFamily="34" charset="0"/>
                <a:cs typeface="Times New Roman" panose="02020603050405020304" pitchFamily="18" charset="0"/>
              </a:rPr>
              <a:t>Travailler sur chantier nécessite également une bonne santé et condition physique et nous communiquons régulièrement sur l’hygiène de vie.</a:t>
            </a:r>
          </a:p>
          <a:p>
            <a:pPr algn="just"/>
            <a:endParaRPr lang="fr-FR" sz="1100" dirty="0">
              <a:latin typeface="+mj-lt"/>
              <a:ea typeface="Calibri" panose="020F0502020204030204" pitchFamily="34" charset="0"/>
              <a:cs typeface="Times New Roman" panose="02020603050405020304" pitchFamily="18" charset="0"/>
            </a:endParaRPr>
          </a:p>
          <a:p>
            <a:pPr algn="just"/>
            <a:r>
              <a:rPr lang="fr-FR" sz="1100" dirty="0">
                <a:latin typeface="+mj-lt"/>
                <a:ea typeface="Calibri" panose="020F0502020204030204" pitchFamily="34" charset="0"/>
                <a:cs typeface="Times New Roman" panose="02020603050405020304" pitchFamily="18" charset="0"/>
              </a:rPr>
              <a:t>Chacun de nos salariés réalise des </a:t>
            </a:r>
            <a:r>
              <a:rPr lang="fr-FR" sz="1100" b="1" dirty="0">
                <a:solidFill>
                  <a:srgbClr val="004AAD"/>
                </a:solidFill>
                <a:latin typeface="+mj-lt"/>
                <a:ea typeface="Calibri" panose="020F0502020204030204" pitchFamily="34" charset="0"/>
                <a:cs typeface="Times New Roman" panose="02020603050405020304" pitchFamily="18" charset="0"/>
              </a:rPr>
              <a:t>tests de sécurité obligatoires avant toute mise à disposition </a:t>
            </a:r>
            <a:r>
              <a:rPr lang="fr-FR" sz="1100" dirty="0">
                <a:latin typeface="+mj-lt"/>
                <a:ea typeface="Calibri" panose="020F0502020204030204" pitchFamily="34" charset="0"/>
                <a:cs typeface="Times New Roman" panose="02020603050405020304" pitchFamily="18" charset="0"/>
              </a:rPr>
              <a:t>en étant accompagné par nos salariés permanents afin d’être certain de leur compréhension. L’objectif de ces tests est de leur </a:t>
            </a:r>
            <a:r>
              <a:rPr lang="fr-FR" sz="1100" b="1" dirty="0">
                <a:solidFill>
                  <a:srgbClr val="004AAD"/>
                </a:solidFill>
                <a:latin typeface="+mj-lt"/>
                <a:ea typeface="Calibri" panose="020F0502020204030204" pitchFamily="34" charset="0"/>
                <a:cs typeface="Times New Roman" panose="02020603050405020304" pitchFamily="18" charset="0"/>
              </a:rPr>
              <a:t>apprendre à respecter les consignes de circulation sur un chantier, la signalétique utilisée sur chantier et de connaitre tous les objets, outils et matériaux qu’il peut rencontrer sur un chantier et de savoir les utiliser ou les gérer.</a:t>
            </a:r>
          </a:p>
          <a:p>
            <a:pPr algn="just"/>
            <a:r>
              <a:rPr lang="fr-FR" sz="1100" dirty="0">
                <a:latin typeface="+mj-lt"/>
                <a:ea typeface="Calibri" panose="020F0502020204030204" pitchFamily="34" charset="0"/>
                <a:cs typeface="Times New Roman" panose="02020603050405020304" pitchFamily="18" charset="0"/>
              </a:rPr>
              <a:t>En plus de ce test de sécurité, nous lui transmettons </a:t>
            </a:r>
            <a:r>
              <a:rPr lang="fr-FR" sz="1100" b="1" dirty="0">
                <a:solidFill>
                  <a:srgbClr val="004AAD"/>
                </a:solidFill>
                <a:latin typeface="+mj-lt"/>
                <a:ea typeface="Calibri" panose="020F0502020204030204" pitchFamily="34" charset="0"/>
                <a:cs typeface="Times New Roman" panose="02020603050405020304" pitchFamily="18" charset="0"/>
              </a:rPr>
              <a:t>un livret de sécurité </a:t>
            </a:r>
            <a:r>
              <a:rPr lang="fr-FR" sz="1100" dirty="0">
                <a:latin typeface="+mj-lt"/>
                <a:ea typeface="Calibri" panose="020F0502020204030204" pitchFamily="34" charset="0"/>
                <a:cs typeface="Times New Roman" panose="02020603050405020304" pitchFamily="18" charset="0"/>
              </a:rPr>
              <a:t>dans lequel il retrouve un certain nombre de </a:t>
            </a:r>
            <a:r>
              <a:rPr lang="fr-FR" sz="1100" b="1" dirty="0">
                <a:solidFill>
                  <a:srgbClr val="004AAD"/>
                </a:solidFill>
                <a:latin typeface="+mj-lt"/>
                <a:ea typeface="Calibri" panose="020F0502020204030204" pitchFamily="34" charset="0"/>
                <a:cs typeface="Times New Roman" panose="02020603050405020304" pitchFamily="18" charset="0"/>
              </a:rPr>
              <a:t>conseils en termes de sécurité, de santé et de condition physique</a:t>
            </a:r>
            <a:r>
              <a:rPr lang="fr-FR" sz="1100" dirty="0">
                <a:latin typeface="+mj-lt"/>
                <a:ea typeface="Calibri" panose="020F0502020204030204" pitchFamily="34" charset="0"/>
                <a:cs typeface="Times New Roman" panose="02020603050405020304" pitchFamily="18" charset="0"/>
              </a:rPr>
              <a:t>. Nous leur rappelons effectivement qu’étant donné leur métier, ils se doivent d’avoir </a:t>
            </a:r>
            <a:r>
              <a:rPr lang="fr-FR" sz="1100" b="1" dirty="0">
                <a:solidFill>
                  <a:srgbClr val="004AAD"/>
                </a:solidFill>
                <a:latin typeface="+mj-lt"/>
                <a:ea typeface="Calibri" panose="020F0502020204030204" pitchFamily="34" charset="0"/>
                <a:cs typeface="Times New Roman" panose="02020603050405020304" pitchFamily="18" charset="0"/>
              </a:rPr>
              <a:t>une bonne hygiène de vie </a:t>
            </a:r>
            <a:r>
              <a:rPr lang="fr-FR" sz="1100" dirty="0">
                <a:latin typeface="+mj-lt"/>
                <a:ea typeface="Calibri" panose="020F0502020204030204" pitchFamily="34" charset="0"/>
                <a:cs typeface="Times New Roman" panose="02020603050405020304" pitchFamily="18" charset="0"/>
              </a:rPr>
              <a:t>(alimentation, temps de repos….) et de ne pas consommer de substances illicites et licites (alcool</a:t>
            </a:r>
            <a:r>
              <a:rPr lang="fr-FR" sz="1100">
                <a:latin typeface="+mj-lt"/>
                <a:ea typeface="Calibri" panose="020F0502020204030204" pitchFamily="34" charset="0"/>
                <a:cs typeface="Times New Roman" panose="02020603050405020304" pitchFamily="18" charset="0"/>
              </a:rPr>
              <a:t>, médicament…)  </a:t>
            </a:r>
            <a:r>
              <a:rPr lang="fr-FR" sz="1100" dirty="0">
                <a:latin typeface="+mj-lt"/>
                <a:ea typeface="Calibri" panose="020F0502020204030204" pitchFamily="34" charset="0"/>
                <a:cs typeface="Times New Roman" panose="02020603050405020304" pitchFamily="18" charset="0"/>
              </a:rPr>
              <a:t>qui pourraient diminuer leur vigilance.</a:t>
            </a:r>
          </a:p>
          <a:p>
            <a:pPr algn="just"/>
            <a:r>
              <a:rPr lang="fr-FR" sz="1100" dirty="0">
                <a:latin typeface="+mj-lt"/>
                <a:ea typeface="Calibri" panose="020F0502020204030204" pitchFamily="34" charset="0"/>
                <a:cs typeface="Times New Roman" panose="02020603050405020304" pitchFamily="18" charset="0"/>
              </a:rPr>
              <a:t>Nous leur transmettons </a:t>
            </a:r>
            <a:r>
              <a:rPr lang="fr-FR" sz="1100" b="1" dirty="0">
                <a:solidFill>
                  <a:srgbClr val="004AAD"/>
                </a:solidFill>
                <a:latin typeface="+mj-lt"/>
                <a:ea typeface="Calibri" panose="020F0502020204030204" pitchFamily="34" charset="0"/>
                <a:cs typeface="Times New Roman" panose="02020603050405020304" pitchFamily="18" charset="0"/>
              </a:rPr>
              <a:t>les Equipements de Protection Individuelle (EPI) </a:t>
            </a:r>
            <a:r>
              <a:rPr lang="fr-FR" sz="1100" dirty="0">
                <a:latin typeface="+mj-lt"/>
                <a:ea typeface="Calibri" panose="020F0502020204030204" pitchFamily="34" charset="0"/>
                <a:cs typeface="Times New Roman" panose="02020603050405020304" pitchFamily="18" charset="0"/>
              </a:rPr>
              <a:t>en leur indiquant l’obligation de les porter pour leur sécurité.</a:t>
            </a:r>
          </a:p>
          <a:p>
            <a:pPr algn="just"/>
            <a:r>
              <a:rPr lang="fr-FR" sz="1100" dirty="0">
                <a:latin typeface="+mj-lt"/>
                <a:ea typeface="Calibri" panose="020F0502020204030204" pitchFamily="34" charset="0"/>
                <a:cs typeface="Times New Roman" panose="02020603050405020304" pitchFamily="18" charset="0"/>
              </a:rPr>
              <a:t>Enfin, nous leur rappelons qu’ils peuvent utiliser </a:t>
            </a:r>
            <a:r>
              <a:rPr lang="fr-FR" sz="1100" b="1" dirty="0">
                <a:solidFill>
                  <a:srgbClr val="004AAD"/>
                </a:solidFill>
                <a:latin typeface="+mj-lt"/>
                <a:ea typeface="Calibri" panose="020F0502020204030204" pitchFamily="34" charset="0"/>
                <a:cs typeface="Times New Roman" panose="02020603050405020304" pitchFamily="18" charset="0"/>
              </a:rPr>
              <a:t>leur droit de retrait afin de ne pas se mettre en danger.</a:t>
            </a:r>
          </a:p>
        </p:txBody>
      </p:sp>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73127"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Sécurité et Santé au Travail</a:t>
            </a:r>
          </a:p>
        </p:txBody>
      </p:sp>
      <p:sp>
        <p:nvSpPr>
          <p:cNvPr id="6" name="ZoneTexte 5">
            <a:extLst>
              <a:ext uri="{FF2B5EF4-FFF2-40B4-BE49-F238E27FC236}">
                <a16:creationId xmlns:a16="http://schemas.microsoft.com/office/drawing/2014/main" id="{69FD8B60-0794-A7B6-822B-416AE0B2F255}"/>
              </a:ext>
            </a:extLst>
          </p:cNvPr>
          <p:cNvSpPr txBox="1"/>
          <p:nvPr/>
        </p:nvSpPr>
        <p:spPr>
          <a:xfrm>
            <a:off x="6230401" y="1480049"/>
            <a:ext cx="5519995" cy="3139321"/>
          </a:xfrm>
          <a:prstGeom prst="rect">
            <a:avLst/>
          </a:prstGeom>
          <a:noFill/>
        </p:spPr>
        <p:txBody>
          <a:bodyPr wrap="square" rtlCol="0">
            <a:spAutoFit/>
          </a:bodyPr>
          <a:lstStyle/>
          <a:p>
            <a:pPr algn="just"/>
            <a:r>
              <a:rPr lang="fr-FR" sz="1100" b="1" dirty="0">
                <a:solidFill>
                  <a:srgbClr val="004AAD"/>
                </a:solidFill>
                <a:latin typeface="+mj-lt"/>
                <a:ea typeface="Calibri" panose="020F0502020204030204" pitchFamily="34" charset="0"/>
                <a:cs typeface="Calibri" panose="020F0502020204030204" pitchFamily="34" charset="0"/>
              </a:rPr>
              <a:t>Le bien-être au travail favorise l’innovation, le dynamisme et rend l’entreprise plus performante</a:t>
            </a:r>
            <a:r>
              <a:rPr lang="fr-FR" sz="1100" dirty="0">
                <a:latin typeface="+mj-lt"/>
                <a:ea typeface="Calibri" panose="020F0502020204030204" pitchFamily="34" charset="0"/>
                <a:cs typeface="Calibri" panose="020F0502020204030204" pitchFamily="34" charset="0"/>
              </a:rPr>
              <a:t>.</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Le Groupe </a:t>
            </a:r>
            <a:r>
              <a:rPr lang="fr-FR" sz="1100" dirty="0" err="1">
                <a:latin typeface="+mj-lt"/>
                <a:ea typeface="Calibri" panose="020F0502020204030204" pitchFamily="34" charset="0"/>
                <a:cs typeface="Calibri" panose="020F0502020204030204" pitchFamily="34" charset="0"/>
              </a:rPr>
              <a:t>Indibat</a:t>
            </a:r>
            <a:r>
              <a:rPr lang="fr-FR" sz="1100" dirty="0">
                <a:latin typeface="+mj-lt"/>
                <a:ea typeface="Calibri" panose="020F0502020204030204" pitchFamily="34" charset="0"/>
                <a:cs typeface="Calibri" panose="020F0502020204030204" pitchFamily="34" charset="0"/>
              </a:rPr>
              <a:t> a souhaité faire de ce constat un point départ pour généraliser en 2021 :</a:t>
            </a:r>
          </a:p>
          <a:p>
            <a:pPr algn="just"/>
            <a:endParaRPr lang="fr-FR" sz="1100" dirty="0">
              <a:latin typeface="+mj-lt"/>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fr-FR" sz="1100" dirty="0">
                <a:latin typeface="+mj-lt"/>
                <a:ea typeface="Calibri" panose="020F0502020204030204" pitchFamily="34" charset="0"/>
                <a:cs typeface="Calibri" panose="020F0502020204030204" pitchFamily="34" charset="0"/>
              </a:rPr>
              <a:t>La </a:t>
            </a:r>
            <a:r>
              <a:rPr lang="fr-FR" sz="1100" b="1" dirty="0">
                <a:solidFill>
                  <a:srgbClr val="004AAD"/>
                </a:solidFill>
                <a:latin typeface="+mj-lt"/>
                <a:ea typeface="Calibri" panose="020F0502020204030204" pitchFamily="34" charset="0"/>
                <a:cs typeface="Calibri" panose="020F0502020204030204" pitchFamily="34" charset="0"/>
              </a:rPr>
              <a:t>semaine de travail en 4 jours et demi </a:t>
            </a:r>
            <a:r>
              <a:rPr lang="fr-FR" sz="1100" dirty="0">
                <a:latin typeface="+mj-lt"/>
                <a:ea typeface="Calibri" panose="020F0502020204030204" pitchFamily="34" charset="0"/>
                <a:cs typeface="Calibri" panose="020F0502020204030204" pitchFamily="34" charset="0"/>
              </a:rPr>
              <a:t>pour nos collaborateurs qui le souhaitaient,</a:t>
            </a:r>
          </a:p>
          <a:p>
            <a:pPr marL="171450" indent="-171450" algn="just">
              <a:buFont typeface="Arial" panose="020B0604020202020204" pitchFamily="34" charset="0"/>
              <a:buChar char="•"/>
            </a:pPr>
            <a:r>
              <a:rPr lang="fr-FR" sz="1100" dirty="0">
                <a:latin typeface="+mj-lt"/>
                <a:ea typeface="Calibri" panose="020F0502020204030204" pitchFamily="34" charset="0"/>
                <a:cs typeface="Calibri" panose="020F0502020204030204" pitchFamily="34" charset="0"/>
              </a:rPr>
              <a:t>1 journée de </a:t>
            </a:r>
            <a:r>
              <a:rPr lang="fr-FR" sz="1100" b="1" dirty="0">
                <a:solidFill>
                  <a:srgbClr val="004AAD"/>
                </a:solidFill>
                <a:latin typeface="+mj-lt"/>
                <a:ea typeface="Calibri" panose="020F0502020204030204" pitchFamily="34" charset="0"/>
                <a:cs typeface="Calibri" panose="020F0502020204030204" pitchFamily="34" charset="0"/>
              </a:rPr>
              <a:t>télétravail</a:t>
            </a:r>
            <a:r>
              <a:rPr lang="fr-FR" sz="1100" dirty="0">
                <a:latin typeface="+mj-lt"/>
                <a:ea typeface="Calibri" panose="020F0502020204030204" pitchFamily="34" charset="0"/>
                <a:cs typeface="Calibri" panose="020F0502020204030204" pitchFamily="34" charset="0"/>
              </a:rPr>
              <a:t> pour les fonctions supports basées au siège,</a:t>
            </a: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L’aménagement d’horaire </a:t>
            </a:r>
            <a:r>
              <a:rPr lang="fr-FR" sz="1100" dirty="0">
                <a:latin typeface="+mj-lt"/>
                <a:ea typeface="Calibri" panose="020F0502020204030204" pitchFamily="34" charset="0"/>
                <a:cs typeface="Calibri" panose="020F0502020204030204" pitchFamily="34" charset="0"/>
              </a:rPr>
              <a:t>en cas de problématique personnel,</a:t>
            </a: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Innover et accompagner pour maintenir en emploi les personnes en longue maladie</a:t>
            </a:r>
            <a:r>
              <a:rPr lang="fr-FR" sz="1100" dirty="0">
                <a:latin typeface="+mj-lt"/>
                <a:ea typeface="Calibri" panose="020F0502020204030204" pitchFamily="34" charset="0"/>
                <a:cs typeface="Calibri" panose="020F0502020204030204" pitchFamily="34" charset="0"/>
              </a:rPr>
              <a:t>,</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Depuis 2023, le CSE a travaillé sur la mise en place de notre </a:t>
            </a:r>
            <a:r>
              <a:rPr lang="fr-FR" sz="1100" b="1" dirty="0">
                <a:solidFill>
                  <a:srgbClr val="004AAD"/>
                </a:solidFill>
                <a:latin typeface="+mj-lt"/>
                <a:ea typeface="Calibri" panose="020F0502020204030204" pitchFamily="34" charset="0"/>
                <a:cs typeface="Calibri" panose="020F0502020204030204" pitchFamily="34" charset="0"/>
              </a:rPr>
              <a:t>Commission Santé Sécurité et Conditions de Travail</a:t>
            </a:r>
            <a:r>
              <a:rPr lang="fr-FR" sz="1100" dirty="0">
                <a:latin typeface="+mj-lt"/>
                <a:ea typeface="Calibri" panose="020F0502020204030204" pitchFamily="34" charset="0"/>
                <a:cs typeface="Calibri" panose="020F0502020204030204" pitchFamily="34" charset="0"/>
              </a:rPr>
              <a:t> et tous les membre ont suivi une formation dédiée à la CSSCT.</a:t>
            </a:r>
          </a:p>
          <a:p>
            <a:pPr algn="just"/>
            <a:r>
              <a:rPr lang="fr-FR" sz="1100" dirty="0">
                <a:latin typeface="+mj-lt"/>
                <a:ea typeface="Calibri" panose="020F0502020204030204" pitchFamily="34" charset="0"/>
                <a:cs typeface="Calibri" panose="020F0502020204030204" pitchFamily="34" charset="0"/>
              </a:rPr>
              <a:t>En 2024, une équipe s’est constituée composée de cadres et non cadres. Ils ont construit leur questionnaire sur les risques professionnels et les conditions de travail à aborder avec l’ensemble du personnel.</a:t>
            </a:r>
          </a:p>
          <a:p>
            <a:pPr algn="just"/>
            <a:r>
              <a:rPr lang="fr-FR" sz="1100" dirty="0">
                <a:latin typeface="+mj-lt"/>
                <a:ea typeface="Calibri" panose="020F0502020204030204" pitchFamily="34" charset="0"/>
                <a:cs typeface="Calibri" panose="020F0502020204030204" pitchFamily="34" charset="0"/>
              </a:rPr>
              <a:t>Chaque salarié sera entendu et une synthèse sera transmis à la direction afin de mettre un plan d’actions à mener pour améliorer la qualité de vie et les conditions de travail.</a:t>
            </a:r>
          </a:p>
          <a:p>
            <a:pPr algn="just"/>
            <a:endParaRPr lang="fr-FR" sz="1100" dirty="0">
              <a:latin typeface="+mj-lt"/>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AE51D007-5DB6-822C-F576-6B97AB67F75C}"/>
              </a:ext>
            </a:extLst>
          </p:cNvPr>
          <p:cNvSpPr/>
          <p:nvPr/>
        </p:nvSpPr>
        <p:spPr>
          <a:xfrm>
            <a:off x="8568199"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7314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Qualité de vie et conditions de travail - 8</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151452" y="603924"/>
            <a:ext cx="4511355" cy="584775"/>
          </a:xfrm>
          <a:prstGeom prst="rect">
            <a:avLst/>
          </a:prstGeom>
          <a:noFill/>
        </p:spPr>
        <p:txBody>
          <a:bodyPr wrap="square" rtlCol="0">
            <a:spAutoFit/>
          </a:bodyPr>
          <a:lstStyle/>
          <a:p>
            <a:pPr algn="r"/>
            <a:r>
              <a:rPr lang="fr-FR" sz="1600" b="1" i="1" dirty="0">
                <a:latin typeface="+mj-lt"/>
              </a:rPr>
              <a:t>Qualité de vie et conditions de Travail </a:t>
            </a:r>
          </a:p>
          <a:p>
            <a:pPr algn="r"/>
            <a:endParaRPr lang="fr-FR" sz="1600" b="1" i="1" dirty="0">
              <a:latin typeface="+mj-lt"/>
            </a:endParaRPr>
          </a:p>
        </p:txBody>
      </p:sp>
      <p:pic>
        <p:nvPicPr>
          <p:cNvPr id="3" name="Image 2" descr="Une image contenant logo, Police, Graphique, symbole&#10;&#10;Description générée automatiquement">
            <a:extLst>
              <a:ext uri="{FF2B5EF4-FFF2-40B4-BE49-F238E27FC236}">
                <a16:creationId xmlns:a16="http://schemas.microsoft.com/office/drawing/2014/main" id="{4FA7897E-180D-ABAA-7F2F-BF3CF4A243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26" y="217687"/>
            <a:ext cx="360000" cy="360000"/>
          </a:xfrm>
          <a:prstGeom prst="rect">
            <a:avLst/>
          </a:prstGeom>
        </p:spPr>
      </p:pic>
      <p:pic>
        <p:nvPicPr>
          <p:cNvPr id="4" name="Image 3" descr="Une image contenant texte, oiseau, Police, logo&#10;&#10;Description générée automatiquement">
            <a:extLst>
              <a:ext uri="{FF2B5EF4-FFF2-40B4-BE49-F238E27FC236}">
                <a16:creationId xmlns:a16="http://schemas.microsoft.com/office/drawing/2014/main" id="{ACA7E5EC-7FD6-831F-D7DC-D31B11E7C7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3657" y="961524"/>
            <a:ext cx="360000" cy="360000"/>
          </a:xfrm>
          <a:prstGeom prst="rect">
            <a:avLst/>
          </a:prstGeom>
        </p:spPr>
      </p:pic>
      <p:pic>
        <p:nvPicPr>
          <p:cNvPr id="7" name="Image 6" descr="Une image contenant texte, Police, graphisme, Graphique&#10;&#10;Description générée automatiquement">
            <a:extLst>
              <a:ext uri="{FF2B5EF4-FFF2-40B4-BE49-F238E27FC236}">
                <a16:creationId xmlns:a16="http://schemas.microsoft.com/office/drawing/2014/main" id="{6F44FBEE-14C5-F7BC-EA88-EB0908EB8A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0001" y="961524"/>
            <a:ext cx="360000" cy="360000"/>
          </a:xfrm>
          <a:prstGeom prst="rect">
            <a:avLst/>
          </a:prstGeom>
        </p:spPr>
      </p:pic>
      <p:pic>
        <p:nvPicPr>
          <p:cNvPr id="8" name="Image 7" descr="Une image contenant texte, Police, logo, conception&#10;&#10;Description générée automatiquement">
            <a:extLst>
              <a:ext uri="{FF2B5EF4-FFF2-40B4-BE49-F238E27FC236}">
                <a16:creationId xmlns:a16="http://schemas.microsoft.com/office/drawing/2014/main" id="{F40E8445-84B5-11BA-6222-4A71CCCB8F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66343" y="961524"/>
            <a:ext cx="360000" cy="360000"/>
          </a:xfrm>
          <a:prstGeom prst="rect">
            <a:avLst/>
          </a:prstGeom>
        </p:spPr>
      </p:pic>
      <p:pic>
        <p:nvPicPr>
          <p:cNvPr id="9" name="Image 8" descr="Une image contenant texte, Graphique, Police, logo&#10;&#10;Description générée automatiquement">
            <a:extLst>
              <a:ext uri="{FF2B5EF4-FFF2-40B4-BE49-F238E27FC236}">
                <a16:creationId xmlns:a16="http://schemas.microsoft.com/office/drawing/2014/main" id="{1E8E6975-558E-CC8D-91A7-5F265A0F70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92685" y="961524"/>
            <a:ext cx="360000" cy="360000"/>
          </a:xfrm>
          <a:prstGeom prst="rect">
            <a:avLst/>
          </a:prstGeom>
        </p:spPr>
      </p:pic>
      <p:pic>
        <p:nvPicPr>
          <p:cNvPr id="12" name="Image 11" descr="Une image contenant conception, texte, capture d’écran&#10;&#10;Description générée automatiquement">
            <a:extLst>
              <a:ext uri="{FF2B5EF4-FFF2-40B4-BE49-F238E27FC236}">
                <a16:creationId xmlns:a16="http://schemas.microsoft.com/office/drawing/2014/main" id="{235EC994-0A93-C1D9-F709-E81F4A92CC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19027" y="961524"/>
            <a:ext cx="360000" cy="360000"/>
          </a:xfrm>
          <a:prstGeom prst="rect">
            <a:avLst/>
          </a:prstGeom>
        </p:spPr>
      </p:pic>
      <p:pic>
        <p:nvPicPr>
          <p:cNvPr id="13" name="Image 12" descr="Une image contenant texte, Police, logo, Graphique&#10;&#10;Description générée automatiquement">
            <a:extLst>
              <a:ext uri="{FF2B5EF4-FFF2-40B4-BE49-F238E27FC236}">
                <a16:creationId xmlns:a16="http://schemas.microsoft.com/office/drawing/2014/main" id="{8A2DB8F0-6AA4-FBF2-8419-E255E5F0E4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45369" y="961524"/>
            <a:ext cx="360000" cy="360000"/>
          </a:xfrm>
          <a:prstGeom prst="rect">
            <a:avLst/>
          </a:prstGeom>
        </p:spPr>
      </p:pic>
      <p:pic>
        <p:nvPicPr>
          <p:cNvPr id="15" name="Image 14" descr="Une image contenant texte, logo, Police, Graphique&#10;&#10;Description générée automatiquement">
            <a:extLst>
              <a:ext uri="{FF2B5EF4-FFF2-40B4-BE49-F238E27FC236}">
                <a16:creationId xmlns:a16="http://schemas.microsoft.com/office/drawing/2014/main" id="{3F166235-AEA1-131D-11A0-5AB977386D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71711" y="961524"/>
            <a:ext cx="360000" cy="360000"/>
          </a:xfrm>
          <a:prstGeom prst="rect">
            <a:avLst/>
          </a:prstGeom>
        </p:spPr>
      </p:pic>
      <p:pic>
        <p:nvPicPr>
          <p:cNvPr id="17" name="Image 16" descr="Une image contenant texte, Police, logo, capture d’écran&#10;&#10;Description générée automatiquement">
            <a:extLst>
              <a:ext uri="{FF2B5EF4-FFF2-40B4-BE49-F238E27FC236}">
                <a16:creationId xmlns:a16="http://schemas.microsoft.com/office/drawing/2014/main" id="{E48CFD09-640C-1C62-8EF3-637F1E2725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98053" y="961524"/>
            <a:ext cx="360000" cy="360000"/>
          </a:xfrm>
          <a:prstGeom prst="rect">
            <a:avLst/>
          </a:prstGeom>
        </p:spPr>
      </p:pic>
      <p:pic>
        <p:nvPicPr>
          <p:cNvPr id="21" name="Image 20" descr="Une image contenant texte, conception, logo, rouge&#10;&#10;Description générée automatiquement">
            <a:extLst>
              <a:ext uri="{FF2B5EF4-FFF2-40B4-BE49-F238E27FC236}">
                <a16:creationId xmlns:a16="http://schemas.microsoft.com/office/drawing/2014/main" id="{7FF521C7-29AB-22C3-EE96-A1C78D7997E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24395" y="961524"/>
            <a:ext cx="360000" cy="360000"/>
          </a:xfrm>
          <a:prstGeom prst="rect">
            <a:avLst/>
          </a:prstGeom>
        </p:spPr>
      </p:pic>
      <p:pic>
        <p:nvPicPr>
          <p:cNvPr id="22" name="Image 21" descr="Une image contenant texte, Police, vert, Graphique&#10;&#10;Description générée automatiquement">
            <a:extLst>
              <a:ext uri="{FF2B5EF4-FFF2-40B4-BE49-F238E27FC236}">
                <a16:creationId xmlns:a16="http://schemas.microsoft.com/office/drawing/2014/main" id="{F3A5BEFC-EA60-2BDE-9DF4-55FFAAE8D7E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50737" y="961524"/>
            <a:ext cx="360000" cy="360000"/>
          </a:xfrm>
          <a:prstGeom prst="rect">
            <a:avLst/>
          </a:prstGeom>
        </p:spPr>
      </p:pic>
      <p:pic>
        <p:nvPicPr>
          <p:cNvPr id="25" name="Image 24" descr="Une image contenant texte, oiseau, Police, logo&#10;&#10;Description générée automatiquement">
            <a:extLst>
              <a:ext uri="{FF2B5EF4-FFF2-40B4-BE49-F238E27FC236}">
                <a16:creationId xmlns:a16="http://schemas.microsoft.com/office/drawing/2014/main" id="{5278601D-340D-0134-85BF-3B7F879DCD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4919" y="953522"/>
            <a:ext cx="360000" cy="360000"/>
          </a:xfrm>
          <a:prstGeom prst="rect">
            <a:avLst/>
          </a:prstGeom>
        </p:spPr>
      </p:pic>
      <p:pic>
        <p:nvPicPr>
          <p:cNvPr id="27" name="Image 26" descr="Une image contenant texte, Police, graphisme, Graphique&#10;&#10;Description générée automatiquement">
            <a:extLst>
              <a:ext uri="{FF2B5EF4-FFF2-40B4-BE49-F238E27FC236}">
                <a16:creationId xmlns:a16="http://schemas.microsoft.com/office/drawing/2014/main" id="{43C262AC-6124-2836-8535-4C128568C2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1263" y="953522"/>
            <a:ext cx="360000" cy="360000"/>
          </a:xfrm>
          <a:prstGeom prst="rect">
            <a:avLst/>
          </a:prstGeom>
        </p:spPr>
      </p:pic>
      <p:pic>
        <p:nvPicPr>
          <p:cNvPr id="28" name="Image 27" descr="Une image contenant texte, Police, logo, conception&#10;&#10;Description générée automatiquement">
            <a:extLst>
              <a:ext uri="{FF2B5EF4-FFF2-40B4-BE49-F238E27FC236}">
                <a16:creationId xmlns:a16="http://schemas.microsoft.com/office/drawing/2014/main" id="{AFDB5F2E-C44F-388A-19A7-6F97A958E8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7605" y="953522"/>
            <a:ext cx="360000" cy="360000"/>
          </a:xfrm>
          <a:prstGeom prst="rect">
            <a:avLst/>
          </a:prstGeom>
        </p:spPr>
      </p:pic>
      <p:pic>
        <p:nvPicPr>
          <p:cNvPr id="29" name="Image 28" descr="Une image contenant texte, Graphique, Police, logo&#10;&#10;Description générée automatiquement">
            <a:extLst>
              <a:ext uri="{FF2B5EF4-FFF2-40B4-BE49-F238E27FC236}">
                <a16:creationId xmlns:a16="http://schemas.microsoft.com/office/drawing/2014/main" id="{A6E38AF7-3035-31E4-3EB4-9ACB2B962C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3947" y="953522"/>
            <a:ext cx="360000" cy="360000"/>
          </a:xfrm>
          <a:prstGeom prst="rect">
            <a:avLst/>
          </a:prstGeom>
        </p:spPr>
      </p:pic>
      <p:pic>
        <p:nvPicPr>
          <p:cNvPr id="30" name="Image 29" descr="Une image contenant conception, texte, capture d’écran&#10;&#10;Description générée automatiquement">
            <a:extLst>
              <a:ext uri="{FF2B5EF4-FFF2-40B4-BE49-F238E27FC236}">
                <a16:creationId xmlns:a16="http://schemas.microsoft.com/office/drawing/2014/main" id="{48FB8F39-A4EB-8D49-CEC7-34351CBC74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0289" y="953522"/>
            <a:ext cx="360000" cy="360000"/>
          </a:xfrm>
          <a:prstGeom prst="rect">
            <a:avLst/>
          </a:prstGeom>
        </p:spPr>
      </p:pic>
      <p:pic>
        <p:nvPicPr>
          <p:cNvPr id="31" name="Image 30" descr="Une image contenant texte, Police, logo, Graphique&#10;&#10;Description générée automatiquement">
            <a:extLst>
              <a:ext uri="{FF2B5EF4-FFF2-40B4-BE49-F238E27FC236}">
                <a16:creationId xmlns:a16="http://schemas.microsoft.com/office/drawing/2014/main" id="{F42462B0-2244-09B7-ABD2-EDCB4F5D60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06631" y="953522"/>
            <a:ext cx="360000" cy="360000"/>
          </a:xfrm>
          <a:prstGeom prst="rect">
            <a:avLst/>
          </a:prstGeom>
        </p:spPr>
      </p:pic>
      <p:pic>
        <p:nvPicPr>
          <p:cNvPr id="32" name="Image 31" descr="Une image contenant texte, logo, Police, Graphique&#10;&#10;Description générée automatiquement">
            <a:extLst>
              <a:ext uri="{FF2B5EF4-FFF2-40B4-BE49-F238E27FC236}">
                <a16:creationId xmlns:a16="http://schemas.microsoft.com/office/drawing/2014/main" id="{14942B7D-071B-9E35-3024-D648FC78D0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32973" y="953522"/>
            <a:ext cx="360000" cy="360000"/>
          </a:xfrm>
          <a:prstGeom prst="rect">
            <a:avLst/>
          </a:prstGeom>
        </p:spPr>
      </p:pic>
      <p:pic>
        <p:nvPicPr>
          <p:cNvPr id="33" name="Image 32" descr="Une image contenant texte, Police, logo, capture d’écran&#10;&#10;Description générée automatiquement">
            <a:extLst>
              <a:ext uri="{FF2B5EF4-FFF2-40B4-BE49-F238E27FC236}">
                <a16:creationId xmlns:a16="http://schemas.microsoft.com/office/drawing/2014/main" id="{F539C62E-77A4-0D0D-9664-0951EA8C29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59315" y="953522"/>
            <a:ext cx="360000" cy="360000"/>
          </a:xfrm>
          <a:prstGeom prst="rect">
            <a:avLst/>
          </a:prstGeom>
        </p:spPr>
      </p:pic>
      <p:pic>
        <p:nvPicPr>
          <p:cNvPr id="34" name="Image 33" descr="Une image contenant texte, conception, logo, rouge&#10;&#10;Description générée automatiquement">
            <a:extLst>
              <a:ext uri="{FF2B5EF4-FFF2-40B4-BE49-F238E27FC236}">
                <a16:creationId xmlns:a16="http://schemas.microsoft.com/office/drawing/2014/main" id="{360DF493-4028-69D3-033A-19AFC91C7D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85657" y="953522"/>
            <a:ext cx="360000" cy="360000"/>
          </a:xfrm>
          <a:prstGeom prst="rect">
            <a:avLst/>
          </a:prstGeom>
        </p:spPr>
      </p:pic>
      <p:pic>
        <p:nvPicPr>
          <p:cNvPr id="35" name="Image 34" descr="Une image contenant texte, Police, vert, Graphique&#10;&#10;Description générée automatiquement">
            <a:extLst>
              <a:ext uri="{FF2B5EF4-FFF2-40B4-BE49-F238E27FC236}">
                <a16:creationId xmlns:a16="http://schemas.microsoft.com/office/drawing/2014/main" id="{47049A79-3258-0ECB-7D8F-76487564A1E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1999" y="953522"/>
            <a:ext cx="360000" cy="360000"/>
          </a:xfrm>
          <a:prstGeom prst="rect">
            <a:avLst/>
          </a:prstGeom>
        </p:spPr>
      </p:pic>
      <p:sp>
        <p:nvSpPr>
          <p:cNvPr id="5" name="Rectangle : coins arrondis 4">
            <a:extLst>
              <a:ext uri="{FF2B5EF4-FFF2-40B4-BE49-F238E27FC236}">
                <a16:creationId xmlns:a16="http://schemas.microsoft.com/office/drawing/2014/main" id="{1DAB0FF3-834D-4E43-ADC8-8DF10FCFD527}"/>
              </a:ext>
            </a:extLst>
          </p:cNvPr>
          <p:cNvSpPr/>
          <p:nvPr/>
        </p:nvSpPr>
        <p:spPr>
          <a:xfrm>
            <a:off x="6505836" y="4775886"/>
            <a:ext cx="5030544" cy="146999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descr="Une image contenant logo, Police, Graphique, symbole&#10;&#10;Description générée automatiquement">
            <a:extLst>
              <a:ext uri="{FF2B5EF4-FFF2-40B4-BE49-F238E27FC236}">
                <a16:creationId xmlns:a16="http://schemas.microsoft.com/office/drawing/2014/main" id="{0BAB238E-DD33-1F4C-573A-B2F770436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7955" y="4466942"/>
            <a:ext cx="559134" cy="559134"/>
          </a:xfrm>
          <a:prstGeom prst="rect">
            <a:avLst/>
          </a:prstGeom>
        </p:spPr>
      </p:pic>
      <p:sp>
        <p:nvSpPr>
          <p:cNvPr id="11" name="ZoneTexte 10">
            <a:extLst>
              <a:ext uri="{FF2B5EF4-FFF2-40B4-BE49-F238E27FC236}">
                <a16:creationId xmlns:a16="http://schemas.microsoft.com/office/drawing/2014/main" id="{679BC6C7-ABA5-4D31-DB3A-D59036271DF4}"/>
              </a:ext>
            </a:extLst>
          </p:cNvPr>
          <p:cNvSpPr txBox="1"/>
          <p:nvPr/>
        </p:nvSpPr>
        <p:spPr>
          <a:xfrm>
            <a:off x="6816467" y="4960427"/>
            <a:ext cx="4514184" cy="1077218"/>
          </a:xfrm>
          <a:prstGeom prst="rect">
            <a:avLst/>
          </a:prstGeom>
          <a:noFill/>
        </p:spPr>
        <p:txBody>
          <a:bodyPr wrap="none" rtlCol="0">
            <a:spAutoFit/>
          </a:bodyPr>
          <a:lstStyle/>
          <a:p>
            <a:pPr marL="285750" indent="-285750">
              <a:buFont typeface="Arial" panose="020B0604020202020204" pitchFamily="34" charset="0"/>
              <a:buChar char="•"/>
            </a:pPr>
            <a:r>
              <a:rPr lang="fr-FR" sz="1600" b="1" dirty="0">
                <a:solidFill>
                  <a:srgbClr val="004AAD"/>
                </a:solidFill>
              </a:rPr>
              <a:t>Venir avec plaisir au travail</a:t>
            </a:r>
          </a:p>
          <a:p>
            <a:pPr marL="285750" indent="-285750">
              <a:buFont typeface="Arial" panose="020B0604020202020204" pitchFamily="34" charset="0"/>
              <a:buChar char="•"/>
            </a:pPr>
            <a:r>
              <a:rPr lang="fr-FR" sz="1600" b="1" dirty="0">
                <a:solidFill>
                  <a:srgbClr val="004AAD"/>
                </a:solidFill>
              </a:rPr>
              <a:t>Organiser le temps de travail</a:t>
            </a:r>
          </a:p>
          <a:p>
            <a:pPr marL="285750" indent="-285750">
              <a:buFont typeface="Arial" panose="020B0604020202020204" pitchFamily="34" charset="0"/>
              <a:buChar char="•"/>
            </a:pPr>
            <a:r>
              <a:rPr lang="fr-FR" sz="1600" b="1" dirty="0">
                <a:solidFill>
                  <a:srgbClr val="004AAD"/>
                </a:solidFill>
              </a:rPr>
              <a:t>Importance du rôle du référent de la CSSCT</a:t>
            </a:r>
          </a:p>
          <a:p>
            <a:pPr marL="285750" indent="-285750">
              <a:buFont typeface="Arial" panose="020B0604020202020204" pitchFamily="34" charset="0"/>
              <a:buChar char="•"/>
            </a:pPr>
            <a:r>
              <a:rPr lang="fr-FR" sz="1600" b="1" dirty="0">
                <a:solidFill>
                  <a:srgbClr val="004AAD"/>
                </a:solidFill>
              </a:rPr>
              <a:t>Innover pour améliorer les conditions de travail</a:t>
            </a:r>
          </a:p>
        </p:txBody>
      </p:sp>
      <p:sp>
        <p:nvSpPr>
          <p:cNvPr id="14" name="Rectangle : coins arrondis 13">
            <a:extLst>
              <a:ext uri="{FF2B5EF4-FFF2-40B4-BE49-F238E27FC236}">
                <a16:creationId xmlns:a16="http://schemas.microsoft.com/office/drawing/2014/main" id="{5661A659-28E4-48F9-6E25-FF111997423F}"/>
              </a:ext>
            </a:extLst>
          </p:cNvPr>
          <p:cNvSpPr/>
          <p:nvPr/>
        </p:nvSpPr>
        <p:spPr>
          <a:xfrm>
            <a:off x="1656858" y="5346782"/>
            <a:ext cx="3563871" cy="9072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descr="Une image contenant logo, Police, Graphique, symbole&#10;&#10;Description générée automatiquement">
            <a:extLst>
              <a:ext uri="{FF2B5EF4-FFF2-40B4-BE49-F238E27FC236}">
                <a16:creationId xmlns:a16="http://schemas.microsoft.com/office/drawing/2014/main" id="{8DD85960-D282-6263-7B90-75CD5ECB0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5657" y="5150882"/>
            <a:ext cx="360000" cy="360000"/>
          </a:xfrm>
          <a:prstGeom prst="rect">
            <a:avLst/>
          </a:prstGeom>
        </p:spPr>
      </p:pic>
      <p:sp>
        <p:nvSpPr>
          <p:cNvPr id="37" name="ZoneTexte 36">
            <a:extLst>
              <a:ext uri="{FF2B5EF4-FFF2-40B4-BE49-F238E27FC236}">
                <a16:creationId xmlns:a16="http://schemas.microsoft.com/office/drawing/2014/main" id="{63CB39C8-741C-B8F3-5D4D-781A06884FE5}"/>
              </a:ext>
            </a:extLst>
          </p:cNvPr>
          <p:cNvSpPr txBox="1"/>
          <p:nvPr/>
        </p:nvSpPr>
        <p:spPr>
          <a:xfrm>
            <a:off x="1870065" y="5348434"/>
            <a:ext cx="3221459" cy="830997"/>
          </a:xfrm>
          <a:prstGeom prst="rect">
            <a:avLst/>
          </a:prstGeom>
          <a:noFill/>
        </p:spPr>
        <p:txBody>
          <a:bodyPr wrap="none" rtlCol="0">
            <a:spAutoFit/>
          </a:bodyPr>
          <a:lstStyle/>
          <a:p>
            <a:r>
              <a:rPr lang="fr-FR" sz="1600" b="1" dirty="0">
                <a:solidFill>
                  <a:srgbClr val="004AAD"/>
                </a:solidFill>
              </a:rPr>
              <a:t>Test de sécurité obligatoire</a:t>
            </a:r>
          </a:p>
          <a:p>
            <a:r>
              <a:rPr lang="fr-FR" sz="1600" b="1" dirty="0">
                <a:solidFill>
                  <a:srgbClr val="004AAD"/>
                </a:solidFill>
              </a:rPr>
              <a:t>EPI obligatoires</a:t>
            </a:r>
          </a:p>
          <a:p>
            <a:r>
              <a:rPr lang="fr-FR" sz="1600" b="1" dirty="0">
                <a:solidFill>
                  <a:srgbClr val="004AAD"/>
                </a:solidFill>
              </a:rPr>
              <a:t>Bonne hygiène de vie indispensable</a:t>
            </a:r>
          </a:p>
        </p:txBody>
      </p:sp>
    </p:spTree>
    <p:extLst>
      <p:ext uri="{BB962C8B-B14F-4D97-AF65-F5344CB8AC3E}">
        <p14:creationId xmlns:p14="http://schemas.microsoft.com/office/powerpoint/2010/main" val="703143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82068" y="134891"/>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3276" y="198917"/>
            <a:ext cx="4629024" cy="369332"/>
          </a:xfrm>
          <a:prstGeom prst="rect">
            <a:avLst/>
          </a:prstGeom>
          <a:noFill/>
        </p:spPr>
        <p:txBody>
          <a:bodyPr wrap="none" rtlCol="0">
            <a:spAutoFit/>
          </a:bodyPr>
          <a:lstStyle/>
          <a:p>
            <a:r>
              <a:rPr lang="fr-FR" i="1" dirty="0">
                <a:solidFill>
                  <a:srgbClr val="2A436A"/>
                </a:solidFill>
              </a:rPr>
              <a:t>Qualité de service </a:t>
            </a:r>
            <a:r>
              <a:rPr lang="fr-FR" sz="1800" i="1" dirty="0">
                <a:solidFill>
                  <a:srgbClr val="2A436A"/>
                </a:solidFill>
                <a:sym typeface="Wingdings" panose="05000000000000000000" pitchFamily="2" charset="2"/>
              </a:rPr>
              <a:t> offre de service responsable</a:t>
            </a:r>
            <a:endParaRPr lang="fr-FR" i="1" dirty="0">
              <a:solidFill>
                <a:srgbClr val="2A436A"/>
              </a:solidFill>
            </a:endParaRPr>
          </a:p>
        </p:txBody>
      </p:sp>
      <p:sp>
        <p:nvSpPr>
          <p:cNvPr id="38" name="ZoneTexte 37">
            <a:extLst>
              <a:ext uri="{FF2B5EF4-FFF2-40B4-BE49-F238E27FC236}">
                <a16:creationId xmlns:a16="http://schemas.microsoft.com/office/drawing/2014/main" id="{FA3B7B71-15DE-F9F7-1616-DEEF968D1DDC}"/>
              </a:ext>
            </a:extLst>
          </p:cNvPr>
          <p:cNvSpPr txBox="1"/>
          <p:nvPr/>
        </p:nvSpPr>
        <p:spPr>
          <a:xfrm>
            <a:off x="192379" y="598271"/>
            <a:ext cx="5451096" cy="584775"/>
          </a:xfrm>
          <a:prstGeom prst="rect">
            <a:avLst/>
          </a:prstGeom>
          <a:noFill/>
        </p:spPr>
        <p:txBody>
          <a:bodyPr wrap="square" rtlCol="0">
            <a:spAutoFit/>
          </a:bodyPr>
          <a:lstStyle/>
          <a:p>
            <a:pPr algn="r"/>
            <a:r>
              <a:rPr lang="fr-FR" sz="1600" b="1" i="1" dirty="0">
                <a:latin typeface="+mj-lt"/>
              </a:rPr>
              <a:t>Impacts environnementaux : </a:t>
            </a:r>
            <a:r>
              <a:rPr lang="fr-FR" sz="1600" b="1" i="1" dirty="0" err="1">
                <a:latin typeface="+mj-lt"/>
              </a:rPr>
              <a:t>éco-gestes</a:t>
            </a:r>
            <a:endParaRPr lang="fr-FR" sz="1600" b="1" i="1" dirty="0">
              <a:latin typeface="+mj-lt"/>
            </a:endParaRPr>
          </a:p>
          <a:p>
            <a:pPr algn="r"/>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360679" y="1075485"/>
            <a:ext cx="5451096" cy="4467313"/>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solidFill>
                <a:srgbClr val="000000"/>
              </a:solidFill>
            </a:endParaRPr>
          </a:p>
          <a:p>
            <a:pPr algn="just"/>
            <a:r>
              <a:rPr lang="fr-FR" sz="1100" dirty="0">
                <a:solidFill>
                  <a:srgbClr val="000000"/>
                </a:solidFill>
              </a:rPr>
              <a:t>Lors des inscriptions et des visites sur chantiers, nous rappelons à nos intérimaires,</a:t>
            </a:r>
            <a:endParaRPr lang="fr-FR" sz="1100" b="0" i="0" u="none" strike="noStrike" baseline="0" dirty="0">
              <a:solidFill>
                <a:srgbClr val="000000"/>
              </a:solidFill>
            </a:endParaRPr>
          </a:p>
          <a:p>
            <a:pPr algn="just"/>
            <a:r>
              <a:rPr lang="fr-FR" sz="1100" b="1" i="0" u="none" strike="noStrike" baseline="0" dirty="0">
                <a:solidFill>
                  <a:srgbClr val="004AAD"/>
                </a:solidFill>
              </a:rPr>
              <a:t>les valeurs qui fondent le développement durable </a:t>
            </a:r>
            <a:r>
              <a:rPr lang="fr-FR" sz="1100" b="0" i="0" u="none" strike="noStrike" baseline="0" dirty="0">
                <a:solidFill>
                  <a:srgbClr val="000000"/>
                </a:solidFill>
              </a:rPr>
              <a:t>: la protection de l‘environnement, l‘équité sociale, la solidarité, le principe de responsabilité et de précaution. </a:t>
            </a:r>
          </a:p>
          <a:p>
            <a:pPr algn="just"/>
            <a:endParaRPr lang="fr-FR" sz="1100" b="0" i="0" u="none" strike="noStrike" baseline="0" dirty="0">
              <a:solidFill>
                <a:srgbClr val="000000"/>
              </a:solidFill>
            </a:endParaRPr>
          </a:p>
          <a:p>
            <a:pPr algn="just"/>
            <a:r>
              <a:rPr lang="fr-FR" sz="1100" dirty="0">
                <a:solidFill>
                  <a:srgbClr val="000000"/>
                </a:solidFill>
              </a:rPr>
              <a:t>Nous avons également souhaité inscrire ces valeurs dans notre livret d’accueil.</a:t>
            </a:r>
          </a:p>
          <a:p>
            <a:pPr algn="just"/>
            <a:r>
              <a:rPr lang="fr-FR" sz="1100" b="0" i="0" u="none" strike="noStrike" baseline="0" dirty="0">
                <a:solidFill>
                  <a:srgbClr val="000000"/>
                </a:solidFill>
              </a:rPr>
              <a:t>Extrait du livret d’accueil</a:t>
            </a:r>
            <a:r>
              <a:rPr lang="fr-FR" sz="1100" dirty="0">
                <a:solidFill>
                  <a:srgbClr val="000000"/>
                </a:solidFill>
              </a:rPr>
              <a:t>, page 12 :</a:t>
            </a:r>
          </a:p>
          <a:p>
            <a:pPr algn="just"/>
            <a:endParaRPr lang="fr-FR" sz="1100" dirty="0">
              <a:solidFill>
                <a:srgbClr val="000000"/>
              </a:solidFill>
            </a:endParaRPr>
          </a:p>
          <a:p>
            <a:pPr algn="just"/>
            <a:r>
              <a:rPr lang="fr-FR" sz="1100" b="0" i="0" u="none" strike="noStrike" baseline="0" dirty="0">
                <a:solidFill>
                  <a:srgbClr val="000000"/>
                </a:solidFill>
              </a:rPr>
              <a:t>« </a:t>
            </a:r>
          </a:p>
          <a:p>
            <a:pPr algn="just"/>
            <a:r>
              <a:rPr lang="fr-FR" sz="1100" b="0" i="0" u="none" strike="noStrike" baseline="0" dirty="0">
                <a:solidFill>
                  <a:srgbClr val="000000"/>
                </a:solidFill>
              </a:rPr>
              <a:t>Au travail aussi, il est possible d‘agir pour l‘environnement. Voici quelques écogestes à appliquer pour réduire votre empreinte écologique :</a:t>
            </a:r>
          </a:p>
          <a:p>
            <a:pPr algn="just">
              <a:lnSpc>
                <a:spcPct val="150000"/>
              </a:lnSpc>
            </a:pPr>
            <a:r>
              <a:rPr lang="fr-FR" sz="1100" b="1" i="0" u="none" strike="noStrike" baseline="0" dirty="0">
                <a:solidFill>
                  <a:srgbClr val="F0C000"/>
                </a:solidFill>
              </a:rPr>
              <a:t>&gt; </a:t>
            </a:r>
            <a:r>
              <a:rPr lang="fr-FR" sz="1100" b="0" i="0" u="none" strike="noStrike" baseline="0" dirty="0">
                <a:solidFill>
                  <a:srgbClr val="000000"/>
                </a:solidFill>
              </a:rPr>
              <a:t>J‘utilise le </a:t>
            </a:r>
            <a:r>
              <a:rPr lang="fr-FR" sz="1100" b="1" i="0" u="none" strike="noStrike" baseline="0" dirty="0">
                <a:solidFill>
                  <a:srgbClr val="004AAD"/>
                </a:solidFill>
              </a:rPr>
              <a:t>covoiturage</a:t>
            </a:r>
            <a:r>
              <a:rPr lang="fr-FR" sz="1100" b="1" i="0" u="none" strike="noStrike" baseline="0" dirty="0">
                <a:solidFill>
                  <a:srgbClr val="000000"/>
                </a:solidFill>
              </a:rPr>
              <a:t> </a:t>
            </a:r>
            <a:r>
              <a:rPr lang="fr-FR" sz="1100" b="0" i="0" u="none" strike="noStrike" baseline="0" dirty="0">
                <a:solidFill>
                  <a:srgbClr val="000000"/>
                </a:solidFill>
              </a:rPr>
              <a:t>pour me rendre sur les chantiers. </a:t>
            </a:r>
          </a:p>
          <a:p>
            <a:pPr algn="just">
              <a:lnSpc>
                <a:spcPct val="150000"/>
              </a:lnSpc>
            </a:pPr>
            <a:r>
              <a:rPr lang="fr-FR" sz="1100" b="1" i="0" u="none" strike="noStrike" baseline="0" dirty="0">
                <a:solidFill>
                  <a:srgbClr val="F0C000"/>
                </a:solidFill>
              </a:rPr>
              <a:t>&gt; </a:t>
            </a:r>
            <a:r>
              <a:rPr lang="fr-FR" sz="1100" b="0" i="0" u="none" strike="noStrike" baseline="0" dirty="0">
                <a:solidFill>
                  <a:srgbClr val="000000"/>
                </a:solidFill>
              </a:rPr>
              <a:t>Je privilégie les </a:t>
            </a:r>
            <a:r>
              <a:rPr lang="fr-FR" sz="1100" b="1" i="0" u="none" strike="noStrike" baseline="0" dirty="0">
                <a:solidFill>
                  <a:srgbClr val="004AAD"/>
                </a:solidFill>
              </a:rPr>
              <a:t>récipients lavables </a:t>
            </a:r>
            <a:r>
              <a:rPr lang="fr-FR" sz="1100" b="0" i="0" u="none" strike="noStrike" baseline="0" dirty="0">
                <a:solidFill>
                  <a:srgbClr val="000000"/>
                </a:solidFill>
              </a:rPr>
              <a:t>pour mon panier-repas. </a:t>
            </a:r>
          </a:p>
          <a:p>
            <a:pPr algn="just">
              <a:lnSpc>
                <a:spcPct val="150000"/>
              </a:lnSpc>
            </a:pPr>
            <a:r>
              <a:rPr lang="fr-FR" sz="1100" b="1" i="0" u="none" strike="noStrike" baseline="0" dirty="0">
                <a:solidFill>
                  <a:srgbClr val="F0C000"/>
                </a:solidFill>
              </a:rPr>
              <a:t>&gt; </a:t>
            </a:r>
            <a:r>
              <a:rPr lang="fr-FR" sz="1100" b="0" i="0" u="none" strike="noStrike" baseline="0" dirty="0">
                <a:solidFill>
                  <a:srgbClr val="000000"/>
                </a:solidFill>
              </a:rPr>
              <a:t>J‘éteins les </a:t>
            </a:r>
            <a:r>
              <a:rPr lang="fr-FR" sz="1100" b="1" i="0" u="none" strike="noStrike" baseline="0" dirty="0">
                <a:solidFill>
                  <a:srgbClr val="004AAD"/>
                </a:solidFill>
              </a:rPr>
              <a:t>lumières</a:t>
            </a:r>
            <a:r>
              <a:rPr lang="fr-FR" sz="1100" b="1" i="0" u="none" strike="noStrike" baseline="0" dirty="0">
                <a:solidFill>
                  <a:srgbClr val="000000"/>
                </a:solidFill>
              </a:rPr>
              <a:t> </a:t>
            </a:r>
            <a:r>
              <a:rPr lang="fr-FR" sz="1100" b="0" i="0" u="none" strike="noStrike" baseline="0" dirty="0">
                <a:solidFill>
                  <a:srgbClr val="000000"/>
                </a:solidFill>
              </a:rPr>
              <a:t>dans tous les lieux de travail et de vie que je quitte. </a:t>
            </a:r>
          </a:p>
          <a:p>
            <a:pPr algn="just">
              <a:lnSpc>
                <a:spcPct val="150000"/>
              </a:lnSpc>
            </a:pPr>
            <a:r>
              <a:rPr lang="fr-FR" sz="1100" b="1" i="0" u="none" strike="noStrike" baseline="0" dirty="0">
                <a:solidFill>
                  <a:srgbClr val="F0C000"/>
                </a:solidFill>
              </a:rPr>
              <a:t>&gt; </a:t>
            </a:r>
            <a:r>
              <a:rPr lang="fr-FR" sz="1100" b="0" i="0" u="none" strike="noStrike" baseline="0" dirty="0">
                <a:solidFill>
                  <a:srgbClr val="000000"/>
                </a:solidFill>
              </a:rPr>
              <a:t>Je veille à limiter ma </a:t>
            </a:r>
            <a:r>
              <a:rPr lang="fr-FR" sz="1100" i="0" u="none" strike="noStrike" baseline="0" dirty="0">
                <a:solidFill>
                  <a:srgbClr val="000000"/>
                </a:solidFill>
                <a:latin typeface="+mj-lt"/>
              </a:rPr>
              <a:t>consommation</a:t>
            </a:r>
            <a:r>
              <a:rPr lang="fr-FR" sz="1100" b="1" i="0" u="none" strike="noStrike" baseline="0" dirty="0">
                <a:solidFill>
                  <a:srgbClr val="000000"/>
                </a:solidFill>
              </a:rPr>
              <a:t> </a:t>
            </a:r>
            <a:r>
              <a:rPr lang="fr-FR" sz="1100" b="1" i="0" u="none" strike="noStrike" baseline="0" dirty="0">
                <a:solidFill>
                  <a:srgbClr val="004AAD"/>
                </a:solidFill>
              </a:rPr>
              <a:t>d‘eau </a:t>
            </a:r>
            <a:r>
              <a:rPr lang="fr-FR" sz="1100" b="0" i="0" u="none" strike="noStrike" baseline="0" dirty="0">
                <a:solidFill>
                  <a:srgbClr val="000000"/>
                </a:solidFill>
              </a:rPr>
              <a:t>et prévenir mon chef en cas de fuite. </a:t>
            </a:r>
          </a:p>
          <a:p>
            <a:pPr algn="just">
              <a:lnSpc>
                <a:spcPct val="150000"/>
              </a:lnSpc>
            </a:pPr>
            <a:r>
              <a:rPr lang="fr-FR" sz="1100" b="1" i="0" u="none" strike="noStrike" baseline="0" dirty="0">
                <a:solidFill>
                  <a:srgbClr val="F0C000"/>
                </a:solidFill>
              </a:rPr>
              <a:t>&gt; </a:t>
            </a:r>
            <a:r>
              <a:rPr lang="fr-FR" sz="1100" b="0" i="0" u="none" strike="noStrike" baseline="0" dirty="0">
                <a:solidFill>
                  <a:srgbClr val="000000"/>
                </a:solidFill>
              </a:rPr>
              <a:t>Je trie les </a:t>
            </a:r>
            <a:r>
              <a:rPr lang="fr-FR" sz="1100" b="1" i="0" u="none" strike="noStrike" baseline="0" dirty="0">
                <a:solidFill>
                  <a:srgbClr val="004AAD"/>
                </a:solidFill>
              </a:rPr>
              <a:t>déchets</a:t>
            </a:r>
            <a:r>
              <a:rPr lang="fr-FR" sz="1100" b="1" i="0" u="none" strike="noStrike" baseline="0" dirty="0">
                <a:solidFill>
                  <a:srgbClr val="000000"/>
                </a:solidFill>
              </a:rPr>
              <a:t> </a:t>
            </a:r>
            <a:r>
              <a:rPr lang="fr-FR" sz="1100" b="0" i="0" u="none" strike="noStrike" baseline="0" dirty="0">
                <a:solidFill>
                  <a:srgbClr val="000000"/>
                </a:solidFill>
              </a:rPr>
              <a:t>dans les poubelles adéquates. </a:t>
            </a:r>
          </a:p>
          <a:p>
            <a:pPr algn="just">
              <a:lnSpc>
                <a:spcPct val="150000"/>
              </a:lnSpc>
            </a:pPr>
            <a:r>
              <a:rPr lang="fr-FR" sz="1100" b="1" i="0" u="none" strike="noStrike" baseline="0" dirty="0">
                <a:solidFill>
                  <a:srgbClr val="F0C000"/>
                </a:solidFill>
              </a:rPr>
              <a:t>&gt; </a:t>
            </a:r>
            <a:r>
              <a:rPr lang="fr-FR" sz="1100" b="0" i="0" u="none" strike="noStrike" baseline="0" dirty="0">
                <a:solidFill>
                  <a:srgbClr val="000000"/>
                </a:solidFill>
              </a:rPr>
              <a:t>Je choisis la </a:t>
            </a:r>
            <a:r>
              <a:rPr lang="fr-FR" sz="1100" b="1" i="0" u="none" strike="noStrike" baseline="0" dirty="0">
                <a:solidFill>
                  <a:srgbClr val="004AAD"/>
                </a:solidFill>
              </a:rPr>
              <a:t>dématérialisation</a:t>
            </a:r>
            <a:r>
              <a:rPr lang="fr-FR" sz="1100" b="1" i="0" u="none" strike="noStrike" baseline="0" dirty="0">
                <a:solidFill>
                  <a:srgbClr val="000000"/>
                </a:solidFill>
              </a:rPr>
              <a:t> </a:t>
            </a:r>
            <a:r>
              <a:rPr lang="fr-FR" sz="1100" b="0" i="0" u="none" strike="noStrike" baseline="0" dirty="0">
                <a:solidFill>
                  <a:srgbClr val="000000"/>
                </a:solidFill>
              </a:rPr>
              <a:t>de mes contrats et bulletins de paie pour éviter de consommer du papier. </a:t>
            </a:r>
          </a:p>
          <a:p>
            <a:pPr algn="just">
              <a:lnSpc>
                <a:spcPct val="150000"/>
              </a:lnSpc>
            </a:pPr>
            <a:r>
              <a:rPr lang="fr-FR" sz="1100" b="0" i="0" u="none" strike="noStrike" baseline="0" dirty="0">
                <a:solidFill>
                  <a:srgbClr val="000000"/>
                </a:solidFill>
              </a:rPr>
              <a:t>»</a:t>
            </a:r>
          </a:p>
        </p:txBody>
      </p:sp>
      <p:pic>
        <p:nvPicPr>
          <p:cNvPr id="65" name="Image 64" descr="Une image contenant texte, Police, vert, Graphique&#10;&#10;Description générée automatiquement">
            <a:extLst>
              <a:ext uri="{FF2B5EF4-FFF2-40B4-BE49-F238E27FC236}">
                <a16:creationId xmlns:a16="http://schemas.microsoft.com/office/drawing/2014/main" id="{2DFE0C9C-691C-AD1C-1244-07D0D47B4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5538" y="948516"/>
            <a:ext cx="360000" cy="360000"/>
          </a:xfrm>
          <a:prstGeom prst="rect">
            <a:avLst/>
          </a:prstGeom>
        </p:spPr>
      </p:pic>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73127"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Impacts environnementaux : </a:t>
            </a:r>
            <a:r>
              <a:rPr lang="fr-FR" sz="1100" dirty="0" err="1">
                <a:solidFill>
                  <a:schemeClr val="accent1">
                    <a:lumMod val="50000"/>
                  </a:schemeClr>
                </a:solidFill>
                <a:latin typeface="+mj-lt"/>
              </a:rPr>
              <a:t>éco-gestes</a:t>
            </a:r>
            <a:r>
              <a:rPr lang="fr-FR" sz="1100" dirty="0">
                <a:solidFill>
                  <a:schemeClr val="accent1">
                    <a:lumMod val="50000"/>
                  </a:schemeClr>
                </a:solidFill>
                <a:latin typeface="+mj-lt"/>
              </a:rPr>
              <a:t> </a:t>
            </a:r>
          </a:p>
        </p:txBody>
      </p:sp>
      <p:sp>
        <p:nvSpPr>
          <p:cNvPr id="6" name="ZoneTexte 5">
            <a:extLst>
              <a:ext uri="{FF2B5EF4-FFF2-40B4-BE49-F238E27FC236}">
                <a16:creationId xmlns:a16="http://schemas.microsoft.com/office/drawing/2014/main" id="{69FD8B60-0794-A7B6-822B-416AE0B2F255}"/>
              </a:ext>
            </a:extLst>
          </p:cNvPr>
          <p:cNvSpPr txBox="1"/>
          <p:nvPr/>
        </p:nvSpPr>
        <p:spPr>
          <a:xfrm>
            <a:off x="6230400" y="1381195"/>
            <a:ext cx="5519995" cy="3308598"/>
          </a:xfrm>
          <a:prstGeom prst="rect">
            <a:avLst/>
          </a:prstGeom>
          <a:noFill/>
        </p:spPr>
        <p:txBody>
          <a:bodyPr wrap="square" rtlCol="0">
            <a:spAutoFit/>
          </a:bodyPr>
          <a:lstStyle/>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La sensibilité à notre environnement est importante pour chacun d’entre nous car nous sommes une entreprise de territoire.</a:t>
            </a:r>
          </a:p>
          <a:p>
            <a:pPr algn="just"/>
            <a:r>
              <a:rPr lang="fr-FR" sz="1100" dirty="0">
                <a:latin typeface="+mj-lt"/>
                <a:ea typeface="Calibri" panose="020F0502020204030204" pitchFamily="34" charset="0"/>
                <a:cs typeface="Calibri" panose="020F0502020204030204" pitchFamily="34" charset="0"/>
              </a:rPr>
              <a:t>Nous avons fait le choix </a:t>
            </a:r>
            <a:r>
              <a:rPr lang="fr-FR" sz="1100" b="1" dirty="0">
                <a:solidFill>
                  <a:srgbClr val="004AAD"/>
                </a:solidFill>
                <a:latin typeface="+mj-lt"/>
                <a:ea typeface="Calibri" panose="020F0502020204030204" pitchFamily="34" charset="0"/>
                <a:cs typeface="Calibri" panose="020F0502020204030204" pitchFamily="34" charset="0"/>
              </a:rPr>
              <a:t>d’inscrire cette sensibilisation dans notre accord d’intéressement </a:t>
            </a:r>
            <a:r>
              <a:rPr lang="fr-FR" sz="1100" dirty="0">
                <a:latin typeface="+mj-lt"/>
                <a:ea typeface="Calibri" panose="020F0502020204030204" pitchFamily="34" charset="0"/>
                <a:cs typeface="Calibri" panose="020F0502020204030204" pitchFamily="34" charset="0"/>
              </a:rPr>
              <a:t>afin d’agir chaque jour sur nos consommations d’énergie.</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Notre accord d’intéressement repose sur :</a:t>
            </a:r>
          </a:p>
          <a:p>
            <a:pPr marL="171450" indent="-171450" algn="just">
              <a:buFont typeface="Arial" panose="020B0604020202020204" pitchFamily="34" charset="0"/>
              <a:buChar char="•"/>
            </a:pPr>
            <a:r>
              <a:rPr lang="fr-FR" sz="1100" dirty="0">
                <a:latin typeface="+mj-lt"/>
                <a:ea typeface="Calibri" panose="020F0502020204030204" pitchFamily="34" charset="0"/>
                <a:cs typeface="Calibri" panose="020F0502020204030204" pitchFamily="34" charset="0"/>
              </a:rPr>
              <a:t>la baisse de notre consommation électrique,</a:t>
            </a:r>
          </a:p>
          <a:p>
            <a:pPr marL="171450" indent="-171450" algn="just">
              <a:buFont typeface="Arial" panose="020B0604020202020204" pitchFamily="34" charset="0"/>
              <a:buChar char="•"/>
            </a:pPr>
            <a:r>
              <a:rPr lang="fr-FR" sz="1100" dirty="0">
                <a:latin typeface="+mj-lt"/>
                <a:ea typeface="Calibri" panose="020F0502020204030204" pitchFamily="34" charset="0"/>
                <a:cs typeface="Calibri" panose="020F0502020204030204" pitchFamily="34" charset="0"/>
              </a:rPr>
              <a:t>la baisse de notre consommation de papier et de fourniture de bureau,</a:t>
            </a:r>
          </a:p>
          <a:p>
            <a:pPr marL="171450" indent="-171450" algn="just">
              <a:buFont typeface="Arial" panose="020B0604020202020204" pitchFamily="34" charset="0"/>
              <a:buChar char="•"/>
            </a:pPr>
            <a:r>
              <a:rPr lang="fr-FR" sz="1100" dirty="0">
                <a:latin typeface="+mj-lt"/>
                <a:ea typeface="Calibri" panose="020F0502020204030204" pitchFamily="34" charset="0"/>
                <a:cs typeface="Calibri" panose="020F0502020204030204" pitchFamily="34" charset="0"/>
              </a:rPr>
              <a:t>la baisse de notre consommation d’impression noir et blanc et de couleur,</a:t>
            </a:r>
          </a:p>
          <a:p>
            <a:pPr marL="171450" indent="-171450" algn="just">
              <a:buFont typeface="Arial" panose="020B0604020202020204" pitchFamily="34" charset="0"/>
              <a:buChar char="•"/>
            </a:pPr>
            <a:r>
              <a:rPr lang="fr-FR" sz="1100" dirty="0">
                <a:latin typeface="+mj-lt"/>
                <a:ea typeface="Calibri" panose="020F0502020204030204" pitchFamily="34" charset="0"/>
                <a:cs typeface="Calibri" panose="020F0502020204030204" pitchFamily="34" charset="0"/>
              </a:rPr>
              <a:t>l’augmentation de nos taux de dématérialisation des documents : contrats, bulletins de salaire et documents administratifs.</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Le résultat est probant ! </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AE51D007-5DB6-822C-F576-6B97AB67F75C}"/>
              </a:ext>
            </a:extLst>
          </p:cNvPr>
          <p:cNvSpPr/>
          <p:nvPr/>
        </p:nvSpPr>
        <p:spPr>
          <a:xfrm>
            <a:off x="8579419"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9558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Impacts environnementaux : consommation d’énergie - 9</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213163" y="598271"/>
            <a:ext cx="4519892" cy="584775"/>
          </a:xfrm>
          <a:prstGeom prst="rect">
            <a:avLst/>
          </a:prstGeom>
          <a:noFill/>
        </p:spPr>
        <p:txBody>
          <a:bodyPr wrap="none" rtlCol="0">
            <a:spAutoFit/>
          </a:bodyPr>
          <a:lstStyle/>
          <a:p>
            <a:r>
              <a:rPr lang="fr-FR" sz="1600" b="1" i="1" dirty="0">
                <a:latin typeface="+mj-lt"/>
              </a:rPr>
              <a:t>Impacts environnementaux : consommation d’énergie</a:t>
            </a:r>
          </a:p>
          <a:p>
            <a:endParaRPr lang="fr-FR" sz="1600" b="1" i="1" dirty="0">
              <a:latin typeface="+mj-lt"/>
            </a:endParaRPr>
          </a:p>
        </p:txBody>
      </p:sp>
      <p:pic>
        <p:nvPicPr>
          <p:cNvPr id="3" name="Image 2" descr="Une image contenant logo, Police, Graphique, symbole&#10;&#10;Description générée automatiquement">
            <a:extLst>
              <a:ext uri="{FF2B5EF4-FFF2-40B4-BE49-F238E27FC236}">
                <a16:creationId xmlns:a16="http://schemas.microsoft.com/office/drawing/2014/main" id="{4FA7897E-180D-ABAA-7F2F-BF3CF4A24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626" y="217687"/>
            <a:ext cx="360000" cy="360000"/>
          </a:xfrm>
          <a:prstGeom prst="rect">
            <a:avLst/>
          </a:prstGeom>
        </p:spPr>
      </p:pic>
      <p:pic>
        <p:nvPicPr>
          <p:cNvPr id="5" name="Image 4" descr="Une image contenant texte, Graphique, logo, Police&#10;&#10;Description générée automatiquement">
            <a:extLst>
              <a:ext uri="{FF2B5EF4-FFF2-40B4-BE49-F238E27FC236}">
                <a16:creationId xmlns:a16="http://schemas.microsoft.com/office/drawing/2014/main" id="{9514A9A6-A249-0295-540D-29EEC11B26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4307" y="948516"/>
            <a:ext cx="360000" cy="360000"/>
          </a:xfrm>
          <a:prstGeom prst="rect">
            <a:avLst/>
          </a:prstGeom>
        </p:spPr>
      </p:pic>
      <p:pic>
        <p:nvPicPr>
          <p:cNvPr id="8" name="Image 7" descr="Une image contenant texte, logo, Police, Graphique&#10;&#10;Description générée automatiquement">
            <a:extLst>
              <a:ext uri="{FF2B5EF4-FFF2-40B4-BE49-F238E27FC236}">
                <a16:creationId xmlns:a16="http://schemas.microsoft.com/office/drawing/2014/main" id="{2937E73D-4F2D-F83C-A68E-06B1B8E8FA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5362" y="948516"/>
            <a:ext cx="360000" cy="360000"/>
          </a:xfrm>
          <a:prstGeom prst="rect">
            <a:avLst/>
          </a:prstGeom>
        </p:spPr>
      </p:pic>
      <p:pic>
        <p:nvPicPr>
          <p:cNvPr id="11" name="Image 10" descr="Une image contenant texte, Police, logo, conception&#10;&#10;Description générée automatiquement">
            <a:extLst>
              <a:ext uri="{FF2B5EF4-FFF2-40B4-BE49-F238E27FC236}">
                <a16:creationId xmlns:a16="http://schemas.microsoft.com/office/drawing/2014/main" id="{1EE5C501-DB0E-8E8C-DD01-519473198E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5186" y="948516"/>
            <a:ext cx="360000" cy="360000"/>
          </a:xfrm>
          <a:prstGeom prst="rect">
            <a:avLst/>
          </a:prstGeom>
        </p:spPr>
      </p:pic>
      <p:pic>
        <p:nvPicPr>
          <p:cNvPr id="13" name="Image 12" descr="Une image contenant conception, texte, capture d’écran&#10;&#10;Description générée automatiquement">
            <a:extLst>
              <a:ext uri="{FF2B5EF4-FFF2-40B4-BE49-F238E27FC236}">
                <a16:creationId xmlns:a16="http://schemas.microsoft.com/office/drawing/2014/main" id="{DF09A009-5947-0991-4429-D74654EE4D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35010" y="948516"/>
            <a:ext cx="360000" cy="360000"/>
          </a:xfrm>
          <a:prstGeom prst="rect">
            <a:avLst/>
          </a:prstGeom>
        </p:spPr>
      </p:pic>
      <p:pic>
        <p:nvPicPr>
          <p:cNvPr id="14" name="Image 13" descr="Une image contenant texte, Police, logo, conception&#10;&#10;Description générée automatiquement">
            <a:extLst>
              <a:ext uri="{FF2B5EF4-FFF2-40B4-BE49-F238E27FC236}">
                <a16:creationId xmlns:a16="http://schemas.microsoft.com/office/drawing/2014/main" id="{DFDF1528-AF76-E5DE-1FB6-8BD1135D76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44834" y="948516"/>
            <a:ext cx="360000" cy="360000"/>
          </a:xfrm>
          <a:prstGeom prst="rect">
            <a:avLst/>
          </a:prstGeom>
        </p:spPr>
      </p:pic>
      <p:pic>
        <p:nvPicPr>
          <p:cNvPr id="15" name="Image 14" descr="Une image contenant texte, Police, graphisme, Graphique&#10;&#10;Description générée automatiquement">
            <a:extLst>
              <a:ext uri="{FF2B5EF4-FFF2-40B4-BE49-F238E27FC236}">
                <a16:creationId xmlns:a16="http://schemas.microsoft.com/office/drawing/2014/main" id="{34BD6347-8ED9-D60A-9BF8-E86334C9B2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4658" y="948516"/>
            <a:ext cx="360000" cy="360000"/>
          </a:xfrm>
          <a:prstGeom prst="rect">
            <a:avLst/>
          </a:prstGeom>
        </p:spPr>
      </p:pic>
      <p:pic>
        <p:nvPicPr>
          <p:cNvPr id="21" name="Image 20" descr="Une image contenant texte, Police, Graphique, logo&#10;&#10;Description générée automatiquement">
            <a:extLst>
              <a:ext uri="{FF2B5EF4-FFF2-40B4-BE49-F238E27FC236}">
                <a16:creationId xmlns:a16="http://schemas.microsoft.com/office/drawing/2014/main" id="{CA5DBEC5-B851-989C-7BF6-2285995A1C0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64482" y="948516"/>
            <a:ext cx="360000" cy="360000"/>
          </a:xfrm>
          <a:prstGeom prst="rect">
            <a:avLst/>
          </a:prstGeom>
        </p:spPr>
      </p:pic>
      <p:pic>
        <p:nvPicPr>
          <p:cNvPr id="22" name="Image 21" descr="Une image contenant texte, Police, vert, Graphique&#10;&#10;Description générée automatiquement">
            <a:extLst>
              <a:ext uri="{FF2B5EF4-FFF2-40B4-BE49-F238E27FC236}">
                <a16:creationId xmlns:a16="http://schemas.microsoft.com/office/drawing/2014/main" id="{306509FB-88D9-17DA-48D2-35876ADBAC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5074" y="948516"/>
            <a:ext cx="360000" cy="360000"/>
          </a:xfrm>
          <a:prstGeom prst="rect">
            <a:avLst/>
          </a:prstGeom>
        </p:spPr>
      </p:pic>
      <p:pic>
        <p:nvPicPr>
          <p:cNvPr id="25" name="Image 24" descr="Une image contenant texte, Graphique, logo, Police&#10;&#10;Description générée automatiquement">
            <a:extLst>
              <a:ext uri="{FF2B5EF4-FFF2-40B4-BE49-F238E27FC236}">
                <a16:creationId xmlns:a16="http://schemas.microsoft.com/office/drawing/2014/main" id="{20298A0B-9CA7-6604-325D-7C6EF50442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43" y="948516"/>
            <a:ext cx="360000" cy="360000"/>
          </a:xfrm>
          <a:prstGeom prst="rect">
            <a:avLst/>
          </a:prstGeom>
        </p:spPr>
      </p:pic>
      <p:pic>
        <p:nvPicPr>
          <p:cNvPr id="27" name="Image 26" descr="Une image contenant texte, logo, Police, Graphique&#10;&#10;Description générée automatiquement">
            <a:extLst>
              <a:ext uri="{FF2B5EF4-FFF2-40B4-BE49-F238E27FC236}">
                <a16:creationId xmlns:a16="http://schemas.microsoft.com/office/drawing/2014/main" id="{03F4F33B-4633-3B4C-2F71-EA16244898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4898" y="948516"/>
            <a:ext cx="360000" cy="360000"/>
          </a:xfrm>
          <a:prstGeom prst="rect">
            <a:avLst/>
          </a:prstGeom>
        </p:spPr>
      </p:pic>
      <p:pic>
        <p:nvPicPr>
          <p:cNvPr id="28" name="Image 27" descr="Une image contenant texte, Police, logo, conception&#10;&#10;Description générée automatiquement">
            <a:extLst>
              <a:ext uri="{FF2B5EF4-FFF2-40B4-BE49-F238E27FC236}">
                <a16:creationId xmlns:a16="http://schemas.microsoft.com/office/drawing/2014/main" id="{D8763549-E013-C0D9-1BDF-EAEA5995F5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84722" y="948516"/>
            <a:ext cx="360000" cy="360000"/>
          </a:xfrm>
          <a:prstGeom prst="rect">
            <a:avLst/>
          </a:prstGeom>
        </p:spPr>
      </p:pic>
      <p:pic>
        <p:nvPicPr>
          <p:cNvPr id="29" name="Image 28" descr="Une image contenant conception, texte, capture d’écran&#10;&#10;Description générée automatiquement">
            <a:extLst>
              <a:ext uri="{FF2B5EF4-FFF2-40B4-BE49-F238E27FC236}">
                <a16:creationId xmlns:a16="http://schemas.microsoft.com/office/drawing/2014/main" id="{0C764BE6-AA0A-F78D-F4B2-A8DBF45F24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94546" y="948516"/>
            <a:ext cx="360000" cy="360000"/>
          </a:xfrm>
          <a:prstGeom prst="rect">
            <a:avLst/>
          </a:prstGeom>
        </p:spPr>
      </p:pic>
      <p:pic>
        <p:nvPicPr>
          <p:cNvPr id="30" name="Image 29" descr="Une image contenant texte, Police, logo, conception&#10;&#10;Description générée automatiquement">
            <a:extLst>
              <a:ext uri="{FF2B5EF4-FFF2-40B4-BE49-F238E27FC236}">
                <a16:creationId xmlns:a16="http://schemas.microsoft.com/office/drawing/2014/main" id="{5E5BAE45-2E5A-C674-F19D-0DBF3F8059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04370" y="948516"/>
            <a:ext cx="360000" cy="360000"/>
          </a:xfrm>
          <a:prstGeom prst="rect">
            <a:avLst/>
          </a:prstGeom>
        </p:spPr>
      </p:pic>
      <p:pic>
        <p:nvPicPr>
          <p:cNvPr id="31" name="Image 30" descr="Une image contenant texte, Police, graphisme, Graphique&#10;&#10;Description générée automatiquement">
            <a:extLst>
              <a:ext uri="{FF2B5EF4-FFF2-40B4-BE49-F238E27FC236}">
                <a16:creationId xmlns:a16="http://schemas.microsoft.com/office/drawing/2014/main" id="{604275A7-DADE-6F29-170E-C14646E43B4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14194" y="948516"/>
            <a:ext cx="360000" cy="360000"/>
          </a:xfrm>
          <a:prstGeom prst="rect">
            <a:avLst/>
          </a:prstGeom>
        </p:spPr>
      </p:pic>
      <p:pic>
        <p:nvPicPr>
          <p:cNvPr id="32" name="Image 31" descr="Une image contenant texte, Police, Graphique, logo&#10;&#10;Description générée automatiquement">
            <a:extLst>
              <a:ext uri="{FF2B5EF4-FFF2-40B4-BE49-F238E27FC236}">
                <a16:creationId xmlns:a16="http://schemas.microsoft.com/office/drawing/2014/main" id="{9DA93692-6538-73C1-AEE6-A8918FAB956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24018" y="948516"/>
            <a:ext cx="360000" cy="360000"/>
          </a:xfrm>
          <a:prstGeom prst="rect">
            <a:avLst/>
          </a:prstGeom>
        </p:spPr>
      </p:pic>
      <p:sp>
        <p:nvSpPr>
          <p:cNvPr id="7" name="Rectangle : coins arrondis 6">
            <a:extLst>
              <a:ext uri="{FF2B5EF4-FFF2-40B4-BE49-F238E27FC236}">
                <a16:creationId xmlns:a16="http://schemas.microsoft.com/office/drawing/2014/main" id="{F4A37CF7-D935-395F-E413-60A0F8DC449D}"/>
              </a:ext>
            </a:extLst>
          </p:cNvPr>
          <p:cNvSpPr/>
          <p:nvPr/>
        </p:nvSpPr>
        <p:spPr>
          <a:xfrm>
            <a:off x="6381081" y="4064056"/>
            <a:ext cx="5417691" cy="1845428"/>
          </a:xfrm>
          <a:prstGeom prst="roundRect">
            <a:avLst/>
          </a:prstGeom>
          <a:noFill/>
          <a:ln>
            <a:solidFill>
              <a:srgbClr val="0249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58F99C4C-2C02-36CE-9D7D-9797151AA3AB}"/>
              </a:ext>
            </a:extLst>
          </p:cNvPr>
          <p:cNvSpPr txBox="1"/>
          <p:nvPr/>
        </p:nvSpPr>
        <p:spPr>
          <a:xfrm>
            <a:off x="7139351" y="4214427"/>
            <a:ext cx="4597503" cy="1631216"/>
          </a:xfrm>
          <a:prstGeom prst="rect">
            <a:avLst/>
          </a:prstGeom>
          <a:noFill/>
        </p:spPr>
        <p:txBody>
          <a:bodyPr wrap="square" rtlCol="0">
            <a:spAutoFit/>
          </a:bodyPr>
          <a:lstStyle/>
          <a:p>
            <a:pPr algn="just"/>
            <a:r>
              <a:rPr lang="fr-FR" b="1" dirty="0">
                <a:solidFill>
                  <a:srgbClr val="0070C0"/>
                </a:solidFill>
                <a:latin typeface="+mj-lt"/>
                <a:ea typeface="Calibri" panose="020F0502020204030204" pitchFamily="34" charset="0"/>
                <a:cs typeface="Calibri" panose="020F0502020204030204" pitchFamily="34" charset="0"/>
              </a:rPr>
              <a:t>Entre 2022 et 2023 :</a:t>
            </a:r>
          </a:p>
          <a:p>
            <a:pPr algn="just"/>
            <a:endParaRPr lang="fr-FR" sz="1800" b="1" dirty="0">
              <a:solidFill>
                <a:srgbClr val="0070C0"/>
              </a:solidFill>
              <a:latin typeface="+mj-lt"/>
              <a:ea typeface="Calibri" panose="020F0502020204030204" pitchFamily="34" charset="0"/>
              <a:cs typeface="Calibri" panose="020F0502020204030204" pitchFamily="34" charset="0"/>
            </a:endParaRPr>
          </a:p>
          <a:p>
            <a:pPr algn="just"/>
            <a:r>
              <a:rPr lang="fr-FR" sz="1600" b="1" dirty="0">
                <a:solidFill>
                  <a:srgbClr val="0070C0"/>
                </a:solidFill>
                <a:latin typeface="+mj-lt"/>
                <a:ea typeface="Calibri" panose="020F0502020204030204" pitchFamily="34" charset="0"/>
                <a:cs typeface="Calibri" panose="020F0502020204030204" pitchFamily="34" charset="0"/>
                <a:sym typeface="Wingdings" panose="05000000000000000000" pitchFamily="2" charset="2"/>
              </a:rPr>
              <a:t> </a:t>
            </a:r>
            <a:r>
              <a:rPr lang="fr-FR" sz="1600" b="1" dirty="0">
                <a:solidFill>
                  <a:srgbClr val="0070C0"/>
                </a:solidFill>
                <a:latin typeface="+mj-lt"/>
                <a:ea typeface="Calibri" panose="020F0502020204030204" pitchFamily="34" charset="0"/>
                <a:cs typeface="Calibri" panose="020F0502020204030204" pitchFamily="34" charset="0"/>
              </a:rPr>
              <a:t>- 14,22 % de consommation d’électricité</a:t>
            </a:r>
          </a:p>
          <a:p>
            <a:pPr algn="just"/>
            <a:r>
              <a:rPr lang="fr-FR" sz="1600" b="1" dirty="0">
                <a:solidFill>
                  <a:srgbClr val="0070C0"/>
                </a:solidFill>
                <a:latin typeface="+mj-lt"/>
                <a:ea typeface="Calibri" panose="020F0502020204030204" pitchFamily="34" charset="0"/>
                <a:cs typeface="Calibri" panose="020F0502020204030204" pitchFamily="34" charset="0"/>
                <a:sym typeface="Wingdings" panose="05000000000000000000" pitchFamily="2" charset="2"/>
              </a:rPr>
              <a:t> </a:t>
            </a:r>
            <a:r>
              <a:rPr lang="fr-FR" sz="1600" b="1" dirty="0">
                <a:solidFill>
                  <a:srgbClr val="0070C0"/>
                </a:solidFill>
                <a:latin typeface="+mj-lt"/>
                <a:ea typeface="Calibri" panose="020F0502020204030204" pitchFamily="34" charset="0"/>
                <a:cs typeface="Calibri" panose="020F0502020204030204" pitchFamily="34" charset="0"/>
              </a:rPr>
              <a:t>- 8,62 % de consommation de fourniture de bureau</a:t>
            </a:r>
          </a:p>
          <a:p>
            <a:pPr marL="285750" indent="-285750" algn="just">
              <a:buFont typeface="Wingdings" panose="05000000000000000000" pitchFamily="2" charset="2"/>
              <a:buChar char="è"/>
            </a:pPr>
            <a:r>
              <a:rPr lang="fr-FR" sz="1600" b="1" dirty="0">
                <a:solidFill>
                  <a:srgbClr val="0070C0"/>
                </a:solidFill>
                <a:latin typeface="+mj-lt"/>
                <a:ea typeface="Calibri" panose="020F0502020204030204" pitchFamily="34" charset="0"/>
                <a:cs typeface="Calibri" panose="020F0502020204030204" pitchFamily="34" charset="0"/>
              </a:rPr>
              <a:t>- 20,32 % d’impression noir et blanc</a:t>
            </a:r>
          </a:p>
          <a:p>
            <a:pPr marL="285750" indent="-285750" algn="just">
              <a:buFont typeface="Wingdings" panose="05000000000000000000" pitchFamily="2" charset="2"/>
              <a:buChar char="è"/>
            </a:pPr>
            <a:r>
              <a:rPr lang="fr-FR" sz="1600" b="1" dirty="0">
                <a:solidFill>
                  <a:srgbClr val="0070C0"/>
                </a:solidFill>
                <a:latin typeface="+mj-lt"/>
                <a:ea typeface="Calibri" panose="020F0502020204030204" pitchFamily="34" charset="0"/>
                <a:cs typeface="Calibri" panose="020F0502020204030204" pitchFamily="34" charset="0"/>
              </a:rPr>
              <a:t>- 14,29 % de commande de ramette de papier</a:t>
            </a:r>
          </a:p>
        </p:txBody>
      </p:sp>
      <p:pic>
        <p:nvPicPr>
          <p:cNvPr id="10" name="Image 9" descr="Une image contenant logo, Police, Graphique, symbole&#10;&#10;Description générée automatiquement">
            <a:extLst>
              <a:ext uri="{FF2B5EF4-FFF2-40B4-BE49-F238E27FC236}">
                <a16:creationId xmlns:a16="http://schemas.microsoft.com/office/drawing/2014/main" id="{5BD0DD9A-E8F0-8F37-1B05-A9766BC7C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9758" y="3806030"/>
            <a:ext cx="516052" cy="516052"/>
          </a:xfrm>
          <a:prstGeom prst="rect">
            <a:avLst/>
          </a:prstGeom>
        </p:spPr>
      </p:pic>
    </p:spTree>
    <p:extLst>
      <p:ext uri="{BB962C8B-B14F-4D97-AF65-F5344CB8AC3E}">
        <p14:creationId xmlns:p14="http://schemas.microsoft.com/office/powerpoint/2010/main" val="287729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090027" y="185995"/>
            <a:ext cx="2101973" cy="261610"/>
          </a:xfrm>
          <a:prstGeom prst="rect">
            <a:avLst/>
          </a:prstGeom>
          <a:noFill/>
        </p:spPr>
        <p:txBody>
          <a:bodyPr wrap="square">
            <a:spAutoFit/>
          </a:bodyPr>
          <a:lstStyle/>
          <a:p>
            <a:r>
              <a:rPr lang="fr-FR" sz="1100" dirty="0">
                <a:solidFill>
                  <a:schemeClr val="accent1">
                    <a:lumMod val="50000"/>
                  </a:schemeClr>
                </a:solidFill>
                <a:latin typeface="+mj-lt"/>
              </a:rPr>
              <a:t>COMPETENCES ET PROXIMITE</a:t>
            </a:r>
          </a:p>
        </p:txBody>
      </p:sp>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1580" y="185995"/>
            <a:ext cx="3657476" cy="369332"/>
          </a:xfrm>
          <a:prstGeom prst="rect">
            <a:avLst/>
          </a:prstGeom>
          <a:noFill/>
        </p:spPr>
        <p:txBody>
          <a:bodyPr wrap="none" rtlCol="0">
            <a:spAutoFit/>
          </a:bodyPr>
          <a:lstStyle/>
          <a:p>
            <a:r>
              <a:rPr lang="fr-FR" i="1" dirty="0">
                <a:solidFill>
                  <a:srgbClr val="2A436A"/>
                </a:solidFill>
              </a:rPr>
              <a:t>Social</a:t>
            </a:r>
            <a:r>
              <a:rPr lang="fr-FR" sz="1800" i="1" dirty="0">
                <a:solidFill>
                  <a:srgbClr val="2A436A"/>
                </a:solidFill>
                <a:sym typeface="Wingdings" panose="05000000000000000000" pitchFamily="2" charset="2"/>
              </a:rPr>
              <a:t> Droits de l’Homme  Diversité</a:t>
            </a:r>
            <a:endParaRPr lang="fr-FR" i="1" dirty="0">
              <a:solidFill>
                <a:srgbClr val="2A436A"/>
              </a:solidFill>
            </a:endParaRPr>
          </a:p>
        </p:txBody>
      </p:sp>
      <p:sp>
        <p:nvSpPr>
          <p:cNvPr id="38" name="ZoneTexte 37">
            <a:extLst>
              <a:ext uri="{FF2B5EF4-FFF2-40B4-BE49-F238E27FC236}">
                <a16:creationId xmlns:a16="http://schemas.microsoft.com/office/drawing/2014/main" id="{FA3B7B71-15DE-F9F7-1616-DEEF968D1DDC}"/>
              </a:ext>
            </a:extLst>
          </p:cNvPr>
          <p:cNvSpPr txBox="1"/>
          <p:nvPr/>
        </p:nvSpPr>
        <p:spPr>
          <a:xfrm>
            <a:off x="192379" y="598271"/>
            <a:ext cx="5451096" cy="830997"/>
          </a:xfrm>
          <a:prstGeom prst="rect">
            <a:avLst/>
          </a:prstGeom>
          <a:noFill/>
        </p:spPr>
        <p:txBody>
          <a:bodyPr wrap="square" rtlCol="0">
            <a:spAutoFit/>
          </a:bodyPr>
          <a:lstStyle/>
          <a:p>
            <a:pPr algn="r"/>
            <a:r>
              <a:rPr lang="fr-FR" sz="1600" b="1" i="1" dirty="0">
                <a:latin typeface="+mj-lt"/>
              </a:rPr>
              <a:t>Développement de la capacité humaine et épanouissement </a:t>
            </a:r>
          </a:p>
          <a:p>
            <a:pPr algn="r"/>
            <a:r>
              <a:rPr lang="fr-FR" sz="1600" b="1" i="1" dirty="0">
                <a:latin typeface="+mj-lt"/>
              </a:rPr>
              <a:t>au travail </a:t>
            </a:r>
          </a:p>
          <a:p>
            <a:pPr algn="r"/>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389341" y="1289692"/>
            <a:ext cx="5451096" cy="2462213"/>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Times New Roman" panose="02020603050405020304" pitchFamily="18" charset="0"/>
              </a:rPr>
              <a:t>Notre premier objectif consiste en : </a:t>
            </a:r>
            <a:r>
              <a:rPr lang="fr-FR" sz="1100" b="1" dirty="0">
                <a:solidFill>
                  <a:srgbClr val="004AAD"/>
                </a:solidFill>
                <a:latin typeface="+mj-lt"/>
                <a:ea typeface="Calibri" panose="020F0502020204030204" pitchFamily="34" charset="0"/>
                <a:cs typeface="Times New Roman" panose="02020603050405020304" pitchFamily="18" charset="0"/>
              </a:rPr>
              <a:t>chacun de nos salariés permanent ou intérimaire soit identifié et reconnu</a:t>
            </a:r>
            <a:r>
              <a:rPr lang="fr-FR" sz="1100" dirty="0">
                <a:solidFill>
                  <a:srgbClr val="004AAD"/>
                </a:solidFill>
                <a:latin typeface="+mj-lt"/>
                <a:ea typeface="Calibri" panose="020F0502020204030204" pitchFamily="34" charset="0"/>
                <a:cs typeface="Times New Roman" panose="02020603050405020304" pitchFamily="18" charset="0"/>
              </a:rPr>
              <a:t> </a:t>
            </a:r>
            <a:r>
              <a:rPr lang="fr-FR" sz="1100" dirty="0">
                <a:latin typeface="+mj-lt"/>
                <a:ea typeface="Calibri" panose="020F0502020204030204" pitchFamily="34" charset="0"/>
                <a:cs typeface="Times New Roman" panose="02020603050405020304" pitchFamily="18" charset="0"/>
              </a:rPr>
              <a:t>par l’ensemble des équipes. Identifié par sa personnalité, ses valeurs professionnelles et intégré dans notre groupe avec l’objectif de s’épanouir dans ses fonctions.</a:t>
            </a:r>
          </a:p>
          <a:p>
            <a:pPr algn="just"/>
            <a:r>
              <a:rPr lang="fr-FR" sz="1100" b="1" dirty="0">
                <a:solidFill>
                  <a:srgbClr val="004AAD"/>
                </a:solidFill>
                <a:latin typeface="+mj-lt"/>
                <a:ea typeface="Calibri" panose="020F0502020204030204" pitchFamily="34" charset="0"/>
                <a:cs typeface="Times New Roman" panose="02020603050405020304" pitchFamily="18" charset="0"/>
              </a:rPr>
              <a:t>Nous tenons compte des sensibilités et des vocations </a:t>
            </a:r>
            <a:r>
              <a:rPr lang="fr-FR" sz="1100" dirty="0">
                <a:latin typeface="+mj-lt"/>
                <a:ea typeface="Calibri" panose="020F0502020204030204" pitchFamily="34" charset="0"/>
                <a:cs typeface="Times New Roman" panose="02020603050405020304" pitchFamily="18" charset="0"/>
              </a:rPr>
              <a:t>en adaptant le poste à chacun afin qu’il développe ses compétences en harmonie avec ses convictions.</a:t>
            </a:r>
          </a:p>
          <a:p>
            <a:pPr algn="just"/>
            <a:r>
              <a:rPr lang="fr-FR" sz="1100" dirty="0">
                <a:latin typeface="+mj-lt"/>
                <a:ea typeface="Calibri" panose="020F0502020204030204" pitchFamily="34" charset="0"/>
                <a:cs typeface="Times New Roman" panose="02020603050405020304" pitchFamily="18" charset="0"/>
              </a:rPr>
              <a:t>Notre deuxième objectif est de démontrer quotidiennement que </a:t>
            </a:r>
            <a:r>
              <a:rPr lang="fr-FR" sz="1100" b="1" dirty="0">
                <a:solidFill>
                  <a:srgbClr val="004AAD"/>
                </a:solidFill>
                <a:latin typeface="+mj-lt"/>
                <a:ea typeface="Calibri" panose="020F0502020204030204" pitchFamily="34" charset="0"/>
                <a:cs typeface="Times New Roman" panose="02020603050405020304" pitchFamily="18" charset="0"/>
              </a:rPr>
              <a:t>l’ensemble des valeurs et des compétences de tous contribue à la richesse sociale, environnementale et économique de notre entreprise.</a:t>
            </a:r>
          </a:p>
          <a:p>
            <a:pPr algn="just"/>
            <a:r>
              <a:rPr lang="fr-FR" sz="1100" dirty="0">
                <a:latin typeface="+mj-lt"/>
                <a:ea typeface="Calibri" panose="020F0502020204030204" pitchFamily="34" charset="0"/>
                <a:cs typeface="Times New Roman" panose="02020603050405020304" pitchFamily="18" charset="0"/>
              </a:rPr>
              <a:t>Ces objectifs nous amènent à faire grandir nos salariés en les amenant à </a:t>
            </a:r>
            <a:r>
              <a:rPr lang="fr-FR" sz="1100" b="1" dirty="0">
                <a:solidFill>
                  <a:srgbClr val="004AAD"/>
                </a:solidFill>
                <a:latin typeface="+mj-lt"/>
                <a:ea typeface="Calibri" panose="020F0502020204030204" pitchFamily="34" charset="0"/>
                <a:cs typeface="Times New Roman" panose="02020603050405020304" pitchFamily="18" charset="0"/>
              </a:rPr>
              <a:t>développer leurs compétences en fonction de leur attente</a:t>
            </a:r>
            <a:r>
              <a:rPr lang="fr-FR" sz="1100" b="1" dirty="0">
                <a:latin typeface="+mj-lt"/>
                <a:ea typeface="Calibri" panose="020F0502020204030204" pitchFamily="34" charset="0"/>
                <a:cs typeface="Times New Roman" panose="02020603050405020304" pitchFamily="18" charset="0"/>
              </a:rPr>
              <a:t> </a:t>
            </a:r>
            <a:r>
              <a:rPr lang="fr-FR" sz="1100" dirty="0">
                <a:latin typeface="+mj-lt"/>
                <a:ea typeface="Calibri" panose="020F0502020204030204" pitchFamily="34" charset="0"/>
                <a:cs typeface="Times New Roman" panose="02020603050405020304" pitchFamily="18" charset="0"/>
              </a:rPr>
              <a:t>et à proposer des promotions en interne à ceux qui en témoigne l’envie.</a:t>
            </a:r>
          </a:p>
        </p:txBody>
      </p:sp>
      <p:pic>
        <p:nvPicPr>
          <p:cNvPr id="10" name="Image 9" descr="Une image contenant texte, Police, logo, capture d’écran&#10;&#10;Description générée automatiquement">
            <a:extLst>
              <a:ext uri="{FF2B5EF4-FFF2-40B4-BE49-F238E27FC236}">
                <a16:creationId xmlns:a16="http://schemas.microsoft.com/office/drawing/2014/main" id="{1AF6DC2B-1EDA-CF17-08DE-949BA71A0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4076" y="1188518"/>
            <a:ext cx="360000" cy="360000"/>
          </a:xfrm>
          <a:prstGeom prst="rect">
            <a:avLst/>
          </a:prstGeom>
        </p:spPr>
      </p:pic>
      <p:pic>
        <p:nvPicPr>
          <p:cNvPr id="63" name="Image 62" descr="Une image contenant texte, Police, logo, Graphique&#10;&#10;Description générée automatiquement">
            <a:extLst>
              <a:ext uri="{FF2B5EF4-FFF2-40B4-BE49-F238E27FC236}">
                <a16:creationId xmlns:a16="http://schemas.microsoft.com/office/drawing/2014/main" id="{28F097EC-9586-1074-E141-B2A3834E36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5015" y="1188518"/>
            <a:ext cx="360000" cy="360000"/>
          </a:xfrm>
          <a:prstGeom prst="rect">
            <a:avLst/>
          </a:prstGeom>
        </p:spPr>
      </p:pic>
      <p:pic>
        <p:nvPicPr>
          <p:cNvPr id="65" name="Image 64" descr="Une image contenant texte, Police, vert, Graphique&#10;&#10;Description générée automatiquement">
            <a:extLst>
              <a:ext uri="{FF2B5EF4-FFF2-40B4-BE49-F238E27FC236}">
                <a16:creationId xmlns:a16="http://schemas.microsoft.com/office/drawing/2014/main" id="{2DFE0C9C-691C-AD1C-1244-07D0D47B46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2198" y="1188518"/>
            <a:ext cx="360000" cy="360000"/>
          </a:xfrm>
          <a:prstGeom prst="rect">
            <a:avLst/>
          </a:prstGeom>
        </p:spPr>
      </p:pic>
      <p:pic>
        <p:nvPicPr>
          <p:cNvPr id="71" name="Image 70" descr="Une image contenant texte, Graphique, Police, logo&#10;&#10;Description générée automatiquement">
            <a:extLst>
              <a:ext uri="{FF2B5EF4-FFF2-40B4-BE49-F238E27FC236}">
                <a16:creationId xmlns:a16="http://schemas.microsoft.com/office/drawing/2014/main" id="{41D2965B-D5CF-0D71-260A-DADCA63B4F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6893" y="1188518"/>
            <a:ext cx="360000" cy="360000"/>
          </a:xfrm>
          <a:prstGeom prst="rect">
            <a:avLst/>
          </a:prstGeom>
        </p:spPr>
      </p:pic>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73127" y="6210404"/>
            <a:ext cx="3503199" cy="430887"/>
          </a:xfrm>
          <a:prstGeom prst="rect">
            <a:avLst/>
          </a:prstGeom>
          <a:noFill/>
        </p:spPr>
        <p:txBody>
          <a:bodyPr wrap="square">
            <a:spAutoFit/>
          </a:bodyPr>
          <a:lstStyle/>
          <a:p>
            <a:pPr algn="r"/>
            <a:r>
              <a:rPr lang="fr-FR" sz="1100" dirty="0">
                <a:solidFill>
                  <a:schemeClr val="accent1">
                    <a:lumMod val="50000"/>
                  </a:schemeClr>
                </a:solidFill>
                <a:latin typeface="+mj-lt"/>
              </a:rPr>
              <a:t>Développement de la capacité humaine et épanouissement au travail</a:t>
            </a:r>
          </a:p>
        </p:txBody>
      </p:sp>
      <p:pic>
        <p:nvPicPr>
          <p:cNvPr id="89" name="Image 88" descr="Une image contenant texte, Police, conception, capture d’écran&#10;&#10;Description générée automatiquement">
            <a:extLst>
              <a:ext uri="{FF2B5EF4-FFF2-40B4-BE49-F238E27FC236}">
                <a16:creationId xmlns:a16="http://schemas.microsoft.com/office/drawing/2014/main" id="{AEAA5F25-238F-22BF-4637-85E1E32B52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7832" y="1188518"/>
            <a:ext cx="360000" cy="360000"/>
          </a:xfrm>
          <a:prstGeom prst="rect">
            <a:avLst/>
          </a:prstGeom>
        </p:spPr>
      </p:pic>
      <p:pic>
        <p:nvPicPr>
          <p:cNvPr id="91" name="Image 90" descr="Une image contenant texte, logo, Police, capture d’écran&#10;&#10;Description générée automatiquement">
            <a:extLst>
              <a:ext uri="{FF2B5EF4-FFF2-40B4-BE49-F238E27FC236}">
                <a16:creationId xmlns:a16="http://schemas.microsoft.com/office/drawing/2014/main" id="{A335E5DF-E96C-C43C-C2EF-E15F9AB426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99714" y="1188518"/>
            <a:ext cx="360000" cy="360000"/>
          </a:xfrm>
          <a:prstGeom prst="rect">
            <a:avLst/>
          </a:prstGeom>
        </p:spPr>
      </p:pic>
      <p:sp>
        <p:nvSpPr>
          <p:cNvPr id="6" name="ZoneTexte 5">
            <a:extLst>
              <a:ext uri="{FF2B5EF4-FFF2-40B4-BE49-F238E27FC236}">
                <a16:creationId xmlns:a16="http://schemas.microsoft.com/office/drawing/2014/main" id="{69FD8B60-0794-A7B6-822B-416AE0B2F255}"/>
              </a:ext>
            </a:extLst>
          </p:cNvPr>
          <p:cNvSpPr txBox="1"/>
          <p:nvPr/>
        </p:nvSpPr>
        <p:spPr>
          <a:xfrm>
            <a:off x="6242584" y="1858032"/>
            <a:ext cx="5519995" cy="600164"/>
          </a:xfrm>
          <a:prstGeom prst="rect">
            <a:avLst/>
          </a:prstGeom>
          <a:noFill/>
        </p:spPr>
        <p:txBody>
          <a:bodyPr wrap="square" rtlCol="0">
            <a:spAutoFit/>
          </a:bodyPr>
          <a:lstStyle/>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AE51D007-5DB6-822C-F576-6B97AB67F75C}"/>
              </a:ext>
            </a:extLst>
          </p:cNvPr>
          <p:cNvSpPr/>
          <p:nvPr/>
        </p:nvSpPr>
        <p:spPr>
          <a:xfrm>
            <a:off x="8568199"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7875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Dialogue Social - 10</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213163" y="598271"/>
            <a:ext cx="184731" cy="584775"/>
          </a:xfrm>
          <a:prstGeom prst="rect">
            <a:avLst/>
          </a:prstGeom>
          <a:noFill/>
        </p:spPr>
        <p:txBody>
          <a:bodyPr wrap="none" rtlCol="0">
            <a:spAutoFit/>
          </a:bodyPr>
          <a:lstStyle/>
          <a:p>
            <a:endParaRPr lang="fr-FR" sz="1600" b="1" i="1" dirty="0">
              <a:latin typeface="+mj-lt"/>
            </a:endParaRPr>
          </a:p>
          <a:p>
            <a:endParaRPr lang="fr-FR" sz="1600" b="1" i="1" dirty="0">
              <a:latin typeface="+mj-lt"/>
            </a:endParaRPr>
          </a:p>
        </p:txBody>
      </p:sp>
      <p:sp>
        <p:nvSpPr>
          <p:cNvPr id="4" name="ZoneTexte 3">
            <a:extLst>
              <a:ext uri="{FF2B5EF4-FFF2-40B4-BE49-F238E27FC236}">
                <a16:creationId xmlns:a16="http://schemas.microsoft.com/office/drawing/2014/main" id="{C32F41AA-D8AA-DBE3-3F4A-506ED2EB7060}"/>
              </a:ext>
            </a:extLst>
          </p:cNvPr>
          <p:cNvSpPr txBox="1"/>
          <p:nvPr/>
        </p:nvSpPr>
        <p:spPr>
          <a:xfrm>
            <a:off x="6277033" y="824213"/>
            <a:ext cx="5451096" cy="584775"/>
          </a:xfrm>
          <a:prstGeom prst="rect">
            <a:avLst/>
          </a:prstGeom>
          <a:noFill/>
        </p:spPr>
        <p:txBody>
          <a:bodyPr wrap="square" rtlCol="0">
            <a:spAutoFit/>
          </a:bodyPr>
          <a:lstStyle/>
          <a:p>
            <a:pPr algn="r"/>
            <a:r>
              <a:rPr lang="fr-FR" sz="1600" b="1" i="1" dirty="0">
                <a:latin typeface="+mj-lt"/>
              </a:rPr>
              <a:t>Dialogue social</a:t>
            </a:r>
          </a:p>
          <a:p>
            <a:pPr algn="r"/>
            <a:endParaRPr lang="fr-FR" sz="1600" b="1" i="1" dirty="0">
              <a:latin typeface="+mj-lt"/>
            </a:endParaRPr>
          </a:p>
        </p:txBody>
      </p:sp>
      <p:pic>
        <p:nvPicPr>
          <p:cNvPr id="5" name="Image 4" descr="Une image contenant Graphique, Dessin d’enfant, clipart, cercle&#10;&#10;Description générée automatiquement">
            <a:extLst>
              <a:ext uri="{FF2B5EF4-FFF2-40B4-BE49-F238E27FC236}">
                <a16:creationId xmlns:a16="http://schemas.microsoft.com/office/drawing/2014/main" id="{2A837D82-9853-71B4-29F7-81CA0E97BB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5741" y="207292"/>
            <a:ext cx="360000" cy="360000"/>
          </a:xfrm>
          <a:prstGeom prst="rect">
            <a:avLst/>
          </a:prstGeom>
        </p:spPr>
      </p:pic>
      <p:pic>
        <p:nvPicPr>
          <p:cNvPr id="3" name="Image 2" descr="Une image contenant texte, oiseau, Police, logo&#10;&#10;Description générée automatiquement">
            <a:extLst>
              <a:ext uri="{FF2B5EF4-FFF2-40B4-BE49-F238E27FC236}">
                <a16:creationId xmlns:a16="http://schemas.microsoft.com/office/drawing/2014/main" id="{38F52A45-14EE-7CB3-2709-F8B505D423D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08771" y="1188518"/>
            <a:ext cx="360000" cy="360000"/>
          </a:xfrm>
          <a:prstGeom prst="rect">
            <a:avLst/>
          </a:prstGeom>
        </p:spPr>
      </p:pic>
      <p:pic>
        <p:nvPicPr>
          <p:cNvPr id="9" name="Image 8" descr="Une image contenant conception, texte, capture d’écran&#10;&#10;Description générée automatiquement">
            <a:extLst>
              <a:ext uri="{FF2B5EF4-FFF2-40B4-BE49-F238E27FC236}">
                <a16:creationId xmlns:a16="http://schemas.microsoft.com/office/drawing/2014/main" id="{940F035C-1BFC-FA9B-4507-DDB70E6C2E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5954" y="1188518"/>
            <a:ext cx="360000" cy="360000"/>
          </a:xfrm>
          <a:prstGeom prst="rect">
            <a:avLst/>
          </a:prstGeom>
        </p:spPr>
      </p:pic>
      <p:pic>
        <p:nvPicPr>
          <p:cNvPr id="11" name="Image 10" descr="Une image contenant texte, conception, logo, rouge&#10;&#10;Description générée automatiquement">
            <a:extLst>
              <a:ext uri="{FF2B5EF4-FFF2-40B4-BE49-F238E27FC236}">
                <a16:creationId xmlns:a16="http://schemas.microsoft.com/office/drawing/2014/main" id="{EFDBF9F8-84FF-7488-81E0-303D15FE86E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63137" y="1188518"/>
            <a:ext cx="360000" cy="360000"/>
          </a:xfrm>
          <a:prstGeom prst="rect">
            <a:avLst/>
          </a:prstGeom>
        </p:spPr>
      </p:pic>
      <p:pic>
        <p:nvPicPr>
          <p:cNvPr id="14" name="Image 13" descr="Une image contenant texte, Police, logo, capture d’écran&#10;&#10;Description générée automatiquement">
            <a:extLst>
              <a:ext uri="{FF2B5EF4-FFF2-40B4-BE49-F238E27FC236}">
                <a16:creationId xmlns:a16="http://schemas.microsoft.com/office/drawing/2014/main" id="{FA997A2A-53AA-46B0-FBC7-CF1957C0F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9082" y="1188518"/>
            <a:ext cx="360000" cy="360000"/>
          </a:xfrm>
          <a:prstGeom prst="rect">
            <a:avLst/>
          </a:prstGeom>
        </p:spPr>
      </p:pic>
      <p:pic>
        <p:nvPicPr>
          <p:cNvPr id="15" name="Image 14" descr="Une image contenant texte, Police, logo, Graphique&#10;&#10;Description générée automatiquement">
            <a:extLst>
              <a:ext uri="{FF2B5EF4-FFF2-40B4-BE49-F238E27FC236}">
                <a16:creationId xmlns:a16="http://schemas.microsoft.com/office/drawing/2014/main" id="{32B66423-04B7-6BC4-763D-F7F1CEC71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9550" y="1188518"/>
            <a:ext cx="360000" cy="360000"/>
          </a:xfrm>
          <a:prstGeom prst="rect">
            <a:avLst/>
          </a:prstGeom>
        </p:spPr>
      </p:pic>
      <p:pic>
        <p:nvPicPr>
          <p:cNvPr id="17" name="Image 16" descr="Une image contenant texte, Police, vert, Graphique&#10;&#10;Description générée automatiquement">
            <a:extLst>
              <a:ext uri="{FF2B5EF4-FFF2-40B4-BE49-F238E27FC236}">
                <a16:creationId xmlns:a16="http://schemas.microsoft.com/office/drawing/2014/main" id="{90EBB96B-3D62-99F0-113D-46223F9C2E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146" y="1188518"/>
            <a:ext cx="360000" cy="360000"/>
          </a:xfrm>
          <a:prstGeom prst="rect">
            <a:avLst/>
          </a:prstGeom>
        </p:spPr>
      </p:pic>
      <p:pic>
        <p:nvPicPr>
          <p:cNvPr id="21" name="Image 20" descr="Une image contenant texte, Graphique, Police, logo&#10;&#10;Description générée automatiquement">
            <a:extLst>
              <a:ext uri="{FF2B5EF4-FFF2-40B4-BE49-F238E27FC236}">
                <a16:creationId xmlns:a16="http://schemas.microsoft.com/office/drawing/2014/main" id="{B791E1CA-E4CF-60F9-5EEB-8B7C44650C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00486" y="1188518"/>
            <a:ext cx="360000" cy="360000"/>
          </a:xfrm>
          <a:prstGeom prst="rect">
            <a:avLst/>
          </a:prstGeom>
        </p:spPr>
      </p:pic>
      <p:pic>
        <p:nvPicPr>
          <p:cNvPr id="22" name="Image 21" descr="Une image contenant conception, texte, capture d’écran&#10;&#10;Description générée automatiquement">
            <a:extLst>
              <a:ext uri="{FF2B5EF4-FFF2-40B4-BE49-F238E27FC236}">
                <a16:creationId xmlns:a16="http://schemas.microsoft.com/office/drawing/2014/main" id="{A64AEC22-38C5-A527-D3FC-8FB582BAB96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10018" y="1188518"/>
            <a:ext cx="360000" cy="360000"/>
          </a:xfrm>
          <a:prstGeom prst="rect">
            <a:avLst/>
          </a:prstGeom>
        </p:spPr>
      </p:pic>
      <p:pic>
        <p:nvPicPr>
          <p:cNvPr id="25" name="Image 24" descr="Une image contenant texte, conception, logo, rouge&#10;&#10;Description générée automatiquement">
            <a:extLst>
              <a:ext uri="{FF2B5EF4-FFF2-40B4-BE49-F238E27FC236}">
                <a16:creationId xmlns:a16="http://schemas.microsoft.com/office/drawing/2014/main" id="{EA0A5925-ACE9-762D-E78D-C1D6ABB788B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38614" y="1188518"/>
            <a:ext cx="360000" cy="360000"/>
          </a:xfrm>
          <a:prstGeom prst="rect">
            <a:avLst/>
          </a:prstGeom>
        </p:spPr>
      </p:pic>
      <p:pic>
        <p:nvPicPr>
          <p:cNvPr id="27" name="Image 26" descr="Une image contenant texte, oiseau, Police, logo&#10;&#10;Description générée automatiquement">
            <a:extLst>
              <a:ext uri="{FF2B5EF4-FFF2-40B4-BE49-F238E27FC236}">
                <a16:creationId xmlns:a16="http://schemas.microsoft.com/office/drawing/2014/main" id="{3F45D8CF-303A-CCD5-7371-80F06D61F9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281421" y="1183046"/>
            <a:ext cx="360000" cy="360000"/>
          </a:xfrm>
          <a:prstGeom prst="rect">
            <a:avLst/>
          </a:prstGeom>
        </p:spPr>
      </p:pic>
      <p:pic>
        <p:nvPicPr>
          <p:cNvPr id="28" name="Image 27" descr="Une image contenant texte, Police, logo, conception&#10;&#10;Description générée automatiquement">
            <a:extLst>
              <a:ext uri="{FF2B5EF4-FFF2-40B4-BE49-F238E27FC236}">
                <a16:creationId xmlns:a16="http://schemas.microsoft.com/office/drawing/2014/main" id="{EC81D4C9-6F38-E873-17CA-1CEB4DEAAC9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790954" y="1183046"/>
            <a:ext cx="360000" cy="360000"/>
          </a:xfrm>
          <a:prstGeom prst="rect">
            <a:avLst/>
          </a:prstGeom>
        </p:spPr>
      </p:pic>
      <p:sp>
        <p:nvSpPr>
          <p:cNvPr id="7" name="Rectangle : coins arrondis 6">
            <a:extLst>
              <a:ext uri="{FF2B5EF4-FFF2-40B4-BE49-F238E27FC236}">
                <a16:creationId xmlns:a16="http://schemas.microsoft.com/office/drawing/2014/main" id="{470E6831-ADB9-BC77-0DDE-39720BA906BD}"/>
              </a:ext>
            </a:extLst>
          </p:cNvPr>
          <p:cNvSpPr/>
          <p:nvPr/>
        </p:nvSpPr>
        <p:spPr>
          <a:xfrm>
            <a:off x="939114" y="4046830"/>
            <a:ext cx="4380470" cy="203268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2DD52425-015A-61FA-0DCF-55529DF2A451}"/>
              </a:ext>
            </a:extLst>
          </p:cNvPr>
          <p:cNvSpPr/>
          <p:nvPr/>
        </p:nvSpPr>
        <p:spPr>
          <a:xfrm>
            <a:off x="1495168" y="4250716"/>
            <a:ext cx="1118908" cy="432487"/>
          </a:xfrm>
          <a:prstGeom prst="ellipse">
            <a:avLst/>
          </a:prstGeom>
          <a:noFill/>
          <a:ln>
            <a:solidFill>
              <a:srgbClr val="0249A4"/>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249A4"/>
              </a:solidFill>
            </a:endParaRPr>
          </a:p>
        </p:txBody>
      </p:sp>
      <p:sp>
        <p:nvSpPr>
          <p:cNvPr id="34" name="Ellipse 33">
            <a:extLst>
              <a:ext uri="{FF2B5EF4-FFF2-40B4-BE49-F238E27FC236}">
                <a16:creationId xmlns:a16="http://schemas.microsoft.com/office/drawing/2014/main" id="{1147A682-9970-7578-30FB-B54E91820026}"/>
              </a:ext>
            </a:extLst>
          </p:cNvPr>
          <p:cNvSpPr/>
          <p:nvPr/>
        </p:nvSpPr>
        <p:spPr>
          <a:xfrm>
            <a:off x="3726893" y="4250715"/>
            <a:ext cx="1118908" cy="432487"/>
          </a:xfrm>
          <a:prstGeom prst="ellipse">
            <a:avLst/>
          </a:prstGeom>
          <a:noFill/>
          <a:ln>
            <a:solidFill>
              <a:srgbClr val="0249A4"/>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D4C9509F-4B54-F3D3-E28E-8162A991774E}"/>
              </a:ext>
            </a:extLst>
          </p:cNvPr>
          <p:cNvSpPr txBox="1"/>
          <p:nvPr/>
        </p:nvSpPr>
        <p:spPr>
          <a:xfrm>
            <a:off x="1545444" y="4328458"/>
            <a:ext cx="1018356" cy="276999"/>
          </a:xfrm>
          <a:prstGeom prst="rect">
            <a:avLst/>
          </a:prstGeom>
          <a:noFill/>
        </p:spPr>
        <p:txBody>
          <a:bodyPr wrap="none" rtlCol="0">
            <a:spAutoFit/>
          </a:bodyPr>
          <a:lstStyle/>
          <a:p>
            <a:r>
              <a:rPr lang="fr-FR" sz="1200" dirty="0">
                <a:solidFill>
                  <a:srgbClr val="0249A4"/>
                </a:solidFill>
              </a:rPr>
              <a:t>Gouvernance</a:t>
            </a:r>
          </a:p>
        </p:txBody>
      </p:sp>
      <p:sp>
        <p:nvSpPr>
          <p:cNvPr id="36" name="ZoneTexte 35">
            <a:extLst>
              <a:ext uri="{FF2B5EF4-FFF2-40B4-BE49-F238E27FC236}">
                <a16:creationId xmlns:a16="http://schemas.microsoft.com/office/drawing/2014/main" id="{420EEA2A-3D64-3ABA-2F23-8826F00F0B5E}"/>
              </a:ext>
            </a:extLst>
          </p:cNvPr>
          <p:cNvSpPr txBox="1"/>
          <p:nvPr/>
        </p:nvSpPr>
        <p:spPr>
          <a:xfrm>
            <a:off x="3750607" y="4334634"/>
            <a:ext cx="1094339" cy="276999"/>
          </a:xfrm>
          <a:prstGeom prst="rect">
            <a:avLst/>
          </a:prstGeom>
          <a:noFill/>
        </p:spPr>
        <p:txBody>
          <a:bodyPr wrap="none" rtlCol="0">
            <a:spAutoFit/>
          </a:bodyPr>
          <a:lstStyle/>
          <a:p>
            <a:r>
              <a:rPr lang="fr-FR" sz="1200" dirty="0">
                <a:solidFill>
                  <a:srgbClr val="0249A4"/>
                </a:solidFill>
              </a:rPr>
              <a:t>Collaborateurs</a:t>
            </a:r>
          </a:p>
        </p:txBody>
      </p:sp>
      <p:sp>
        <p:nvSpPr>
          <p:cNvPr id="37" name="ZoneTexte 36">
            <a:extLst>
              <a:ext uri="{FF2B5EF4-FFF2-40B4-BE49-F238E27FC236}">
                <a16:creationId xmlns:a16="http://schemas.microsoft.com/office/drawing/2014/main" id="{329E7A0A-37C1-4FDF-F5E5-0586BC168F2A}"/>
              </a:ext>
            </a:extLst>
          </p:cNvPr>
          <p:cNvSpPr txBox="1"/>
          <p:nvPr/>
        </p:nvSpPr>
        <p:spPr>
          <a:xfrm>
            <a:off x="1304453" y="4781195"/>
            <a:ext cx="1508683" cy="1200329"/>
          </a:xfrm>
          <a:prstGeom prst="rect">
            <a:avLst/>
          </a:prstGeom>
          <a:noFill/>
        </p:spPr>
        <p:txBody>
          <a:bodyPr wrap="none" rtlCol="0">
            <a:spAutoFit/>
          </a:bodyPr>
          <a:lstStyle/>
          <a:p>
            <a:pPr algn="ctr"/>
            <a:r>
              <a:rPr lang="fr-FR" sz="1200" dirty="0">
                <a:solidFill>
                  <a:srgbClr val="0249A4"/>
                </a:solidFill>
              </a:rPr>
              <a:t>Atteinte des objectifs</a:t>
            </a:r>
          </a:p>
          <a:p>
            <a:pPr algn="ctr"/>
            <a:r>
              <a:rPr lang="fr-FR" sz="1200" dirty="0">
                <a:solidFill>
                  <a:srgbClr val="0249A4"/>
                </a:solidFill>
              </a:rPr>
              <a:t>Prise d’initiative</a:t>
            </a:r>
          </a:p>
          <a:p>
            <a:pPr algn="ctr"/>
            <a:r>
              <a:rPr lang="fr-FR" sz="1200" dirty="0">
                <a:solidFill>
                  <a:srgbClr val="0249A4"/>
                </a:solidFill>
              </a:rPr>
              <a:t>Motivation</a:t>
            </a:r>
          </a:p>
          <a:p>
            <a:pPr algn="ctr"/>
            <a:r>
              <a:rPr lang="fr-FR" sz="1200" dirty="0">
                <a:solidFill>
                  <a:srgbClr val="0249A4"/>
                </a:solidFill>
              </a:rPr>
              <a:t>Respect</a:t>
            </a:r>
          </a:p>
          <a:p>
            <a:pPr algn="ctr"/>
            <a:r>
              <a:rPr lang="fr-FR" sz="1200" dirty="0">
                <a:solidFill>
                  <a:srgbClr val="0249A4"/>
                </a:solidFill>
              </a:rPr>
              <a:t>Fiabilité</a:t>
            </a:r>
          </a:p>
          <a:p>
            <a:pPr algn="ctr"/>
            <a:r>
              <a:rPr lang="fr-FR" sz="1200" dirty="0">
                <a:solidFill>
                  <a:srgbClr val="0249A4"/>
                </a:solidFill>
              </a:rPr>
              <a:t>Fidélité</a:t>
            </a:r>
          </a:p>
        </p:txBody>
      </p:sp>
      <p:sp>
        <p:nvSpPr>
          <p:cNvPr id="39" name="ZoneTexte 38">
            <a:extLst>
              <a:ext uri="{FF2B5EF4-FFF2-40B4-BE49-F238E27FC236}">
                <a16:creationId xmlns:a16="http://schemas.microsoft.com/office/drawing/2014/main" id="{304C35B1-DAD7-942D-0184-85286972FAC8}"/>
              </a:ext>
            </a:extLst>
          </p:cNvPr>
          <p:cNvSpPr txBox="1"/>
          <p:nvPr/>
        </p:nvSpPr>
        <p:spPr>
          <a:xfrm>
            <a:off x="3681963" y="4781195"/>
            <a:ext cx="1185837" cy="1200329"/>
          </a:xfrm>
          <a:prstGeom prst="rect">
            <a:avLst/>
          </a:prstGeom>
          <a:noFill/>
        </p:spPr>
        <p:txBody>
          <a:bodyPr wrap="none" rtlCol="0">
            <a:spAutoFit/>
          </a:bodyPr>
          <a:lstStyle/>
          <a:p>
            <a:pPr algn="ctr"/>
            <a:r>
              <a:rPr lang="fr-FR" sz="1200" dirty="0">
                <a:solidFill>
                  <a:srgbClr val="0249A4"/>
                </a:solidFill>
              </a:rPr>
              <a:t>Reconnaissance</a:t>
            </a:r>
          </a:p>
          <a:p>
            <a:pPr algn="ctr"/>
            <a:r>
              <a:rPr lang="fr-FR" sz="1200" dirty="0">
                <a:solidFill>
                  <a:srgbClr val="0249A4"/>
                </a:solidFill>
              </a:rPr>
              <a:t>Valorisation</a:t>
            </a:r>
          </a:p>
          <a:p>
            <a:pPr algn="ctr"/>
            <a:r>
              <a:rPr lang="fr-FR" sz="1200" dirty="0">
                <a:solidFill>
                  <a:srgbClr val="0249A4"/>
                </a:solidFill>
              </a:rPr>
              <a:t>Implication</a:t>
            </a:r>
          </a:p>
          <a:p>
            <a:pPr algn="ctr"/>
            <a:r>
              <a:rPr lang="fr-FR" sz="1200" dirty="0">
                <a:solidFill>
                  <a:srgbClr val="0249A4"/>
                </a:solidFill>
              </a:rPr>
              <a:t>Challenge</a:t>
            </a:r>
          </a:p>
          <a:p>
            <a:pPr algn="ctr"/>
            <a:r>
              <a:rPr lang="fr-FR" sz="1200" dirty="0">
                <a:solidFill>
                  <a:srgbClr val="0249A4"/>
                </a:solidFill>
              </a:rPr>
              <a:t>Respect</a:t>
            </a:r>
          </a:p>
          <a:p>
            <a:pPr algn="ctr"/>
            <a:r>
              <a:rPr lang="fr-FR" sz="1200" dirty="0">
                <a:solidFill>
                  <a:srgbClr val="0249A4"/>
                </a:solidFill>
              </a:rPr>
              <a:t>Visibilité</a:t>
            </a:r>
          </a:p>
        </p:txBody>
      </p:sp>
      <p:cxnSp>
        <p:nvCxnSpPr>
          <p:cNvPr id="43" name="Connecteur droit avec flèche 42">
            <a:extLst>
              <a:ext uri="{FF2B5EF4-FFF2-40B4-BE49-F238E27FC236}">
                <a16:creationId xmlns:a16="http://schemas.microsoft.com/office/drawing/2014/main" id="{38D16C47-3164-ABEC-701F-8F8A81004AE1}"/>
              </a:ext>
            </a:extLst>
          </p:cNvPr>
          <p:cNvCxnSpPr/>
          <p:nvPr/>
        </p:nvCxnSpPr>
        <p:spPr>
          <a:xfrm>
            <a:off x="2753376" y="5174896"/>
            <a:ext cx="8509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76ED4159-5CD6-3164-E7D6-BC543EC85798}"/>
              </a:ext>
            </a:extLst>
          </p:cNvPr>
          <p:cNvCxnSpPr>
            <a:cxnSpLocks/>
          </p:cNvCxnSpPr>
          <p:nvPr/>
        </p:nvCxnSpPr>
        <p:spPr>
          <a:xfrm flipH="1">
            <a:off x="2660571" y="5525003"/>
            <a:ext cx="95427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5FA374D7-83DE-ADAC-994C-C8FEE8A781DA}"/>
              </a:ext>
            </a:extLst>
          </p:cNvPr>
          <p:cNvSpPr txBox="1"/>
          <p:nvPr/>
        </p:nvSpPr>
        <p:spPr>
          <a:xfrm>
            <a:off x="2791035" y="5127009"/>
            <a:ext cx="753411" cy="461665"/>
          </a:xfrm>
          <a:prstGeom prst="rect">
            <a:avLst/>
          </a:prstGeom>
          <a:noFill/>
        </p:spPr>
        <p:txBody>
          <a:bodyPr wrap="none" rtlCol="0">
            <a:spAutoFit/>
          </a:bodyPr>
          <a:lstStyle/>
          <a:p>
            <a:pPr algn="ctr"/>
            <a:r>
              <a:rPr lang="fr-FR" sz="1200" dirty="0">
                <a:solidFill>
                  <a:schemeClr val="accent6">
                    <a:lumMod val="75000"/>
                  </a:schemeClr>
                </a:solidFill>
              </a:rPr>
              <a:t>Entendre</a:t>
            </a:r>
          </a:p>
          <a:p>
            <a:pPr algn="ctr"/>
            <a:r>
              <a:rPr lang="fr-FR" sz="1200" dirty="0">
                <a:solidFill>
                  <a:schemeClr val="accent6">
                    <a:lumMod val="75000"/>
                  </a:schemeClr>
                </a:solidFill>
              </a:rPr>
              <a:t>Ecouter</a:t>
            </a:r>
          </a:p>
        </p:txBody>
      </p:sp>
      <p:pic>
        <p:nvPicPr>
          <p:cNvPr id="47" name="Image 46" descr="Une image contenant Graphique, Dessin d’enfant, clipart, cercle&#10;&#10;Description générée automatiquement">
            <a:extLst>
              <a:ext uri="{FF2B5EF4-FFF2-40B4-BE49-F238E27FC236}">
                <a16:creationId xmlns:a16="http://schemas.microsoft.com/office/drawing/2014/main" id="{F5B6F0CD-C09B-30CE-AB7A-3B35AAC4C3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9043" y="3838603"/>
            <a:ext cx="575410" cy="575410"/>
          </a:xfrm>
          <a:prstGeom prst="rect">
            <a:avLst/>
          </a:prstGeom>
        </p:spPr>
      </p:pic>
      <p:sp>
        <p:nvSpPr>
          <p:cNvPr id="49" name="ZoneTexte 48">
            <a:extLst>
              <a:ext uri="{FF2B5EF4-FFF2-40B4-BE49-F238E27FC236}">
                <a16:creationId xmlns:a16="http://schemas.microsoft.com/office/drawing/2014/main" id="{1EEA2EB9-2C51-FDA5-4B51-CE8D5874ED4A}"/>
              </a:ext>
            </a:extLst>
          </p:cNvPr>
          <p:cNvSpPr txBox="1"/>
          <p:nvPr/>
        </p:nvSpPr>
        <p:spPr>
          <a:xfrm>
            <a:off x="1234840" y="3812627"/>
            <a:ext cx="3380349" cy="276999"/>
          </a:xfrm>
          <a:prstGeom prst="rect">
            <a:avLst/>
          </a:prstGeom>
          <a:noFill/>
        </p:spPr>
        <p:txBody>
          <a:bodyPr wrap="none" rtlCol="0">
            <a:spAutoFit/>
          </a:bodyPr>
          <a:lstStyle/>
          <a:p>
            <a:r>
              <a:rPr lang="fr-FR" sz="1200" dirty="0">
                <a:solidFill>
                  <a:srgbClr val="004AAD"/>
                </a:solidFill>
              </a:rPr>
              <a:t>Ecouter et entendre pour bien collaborer et grandir</a:t>
            </a:r>
          </a:p>
        </p:txBody>
      </p:sp>
      <p:sp>
        <p:nvSpPr>
          <p:cNvPr id="50" name="ZoneTexte 49">
            <a:extLst>
              <a:ext uri="{FF2B5EF4-FFF2-40B4-BE49-F238E27FC236}">
                <a16:creationId xmlns:a16="http://schemas.microsoft.com/office/drawing/2014/main" id="{56C38B18-C20C-9B76-5846-61392FB59E60}"/>
              </a:ext>
            </a:extLst>
          </p:cNvPr>
          <p:cNvSpPr txBox="1"/>
          <p:nvPr/>
        </p:nvSpPr>
        <p:spPr>
          <a:xfrm>
            <a:off x="6311483" y="1634930"/>
            <a:ext cx="5451096" cy="3477875"/>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Plus qu’un dialogue social, nous avons choisi de mettre en place </a:t>
            </a:r>
            <a:r>
              <a:rPr lang="fr-FR" sz="1100" b="1" dirty="0">
                <a:solidFill>
                  <a:srgbClr val="004AAD"/>
                </a:solidFill>
                <a:latin typeface="+mj-lt"/>
                <a:ea typeface="Calibri" panose="020F0502020204030204" pitchFamily="34" charset="0"/>
                <a:cs typeface="Calibri" panose="020F0502020204030204" pitchFamily="34" charset="0"/>
              </a:rPr>
              <a:t>un dialogue professionnel </a:t>
            </a:r>
            <a:r>
              <a:rPr lang="fr-FR" sz="1100" dirty="0">
                <a:latin typeface="+mj-lt"/>
                <a:ea typeface="Calibri" panose="020F0502020204030204" pitchFamily="34" charset="0"/>
                <a:cs typeface="Calibri" panose="020F0502020204030204" pitchFamily="34" charset="0"/>
              </a:rPr>
              <a:t>en étant à l’écoute de nos principales parties prenantes notamment nos salariés intérimaires, nos clients et nos partenaires. Notre objectif : </a:t>
            </a:r>
            <a:r>
              <a:rPr lang="fr-FR" sz="1100" b="1" dirty="0">
                <a:solidFill>
                  <a:srgbClr val="004AAD"/>
                </a:solidFill>
                <a:latin typeface="+mj-lt"/>
                <a:ea typeface="Calibri" panose="020F0502020204030204" pitchFamily="34" charset="0"/>
                <a:cs typeface="Calibri" panose="020F0502020204030204" pitchFamily="34" charset="0"/>
              </a:rPr>
              <a:t>innover pour être plus performant dans notre accompagnement socio-professionnel</a:t>
            </a:r>
            <a:r>
              <a:rPr lang="fr-FR" sz="1100" dirty="0">
                <a:latin typeface="+mj-lt"/>
                <a:ea typeface="Calibri" panose="020F0502020204030204" pitchFamily="34" charset="0"/>
                <a:cs typeface="Calibri" panose="020F0502020204030204" pitchFamily="34" charset="0"/>
              </a:rPr>
              <a:t> et faire correspondre les compétences de nos salariés intérimaires aux attentes des entreprises.</a:t>
            </a:r>
          </a:p>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En plus de nos différents comités et réunions tout au long de l’année pour assurer une communication transparente, les comités et commissions obligatoires sont structurées et réunies selon le cadre réglementaire : </a:t>
            </a:r>
          </a:p>
          <a:p>
            <a:pPr algn="just"/>
            <a:endParaRPr lang="fr-FR" sz="1100" dirty="0">
              <a:latin typeface="+mj-lt"/>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Le CSE : </a:t>
            </a:r>
            <a:r>
              <a:rPr lang="fr-FR" sz="1100" dirty="0">
                <a:latin typeface="+mj-lt"/>
                <a:ea typeface="Calibri" panose="020F0502020204030204" pitchFamily="34" charset="0"/>
                <a:cs typeface="Calibri" panose="020F0502020204030204" pitchFamily="34" charset="0"/>
              </a:rPr>
              <a:t>rencontre mensuelle avec la participation des délégués du personnel, les membres du CSE et la gouvernance afin de maintenir le dialogue et la transparence de l’information et des décisions prises pour notre groupe. En 2024, le CSE a mis en place la CCSCT afin de prendre en compte la qualité de vie au travail et pouvoir apporter des innovations ou améliorations pour l’ensemble du personnel.</a:t>
            </a:r>
          </a:p>
          <a:p>
            <a:pPr marL="171450" indent="-171450" algn="just">
              <a:buFont typeface="Arial" panose="020B0604020202020204" pitchFamily="34" charset="0"/>
              <a:buChar char="•"/>
            </a:pPr>
            <a:r>
              <a:rPr lang="fr-FR" sz="1100" b="1" dirty="0">
                <a:solidFill>
                  <a:srgbClr val="004AAD"/>
                </a:solidFill>
                <a:latin typeface="+mj-lt"/>
                <a:ea typeface="Calibri" panose="020F0502020204030204" pitchFamily="34" charset="0"/>
                <a:cs typeface="Calibri" panose="020F0502020204030204" pitchFamily="34" charset="0"/>
              </a:rPr>
              <a:t>La CCSCT </a:t>
            </a:r>
            <a:r>
              <a:rPr lang="fr-FR" sz="1100" dirty="0">
                <a:solidFill>
                  <a:srgbClr val="004AAD"/>
                </a:solidFill>
                <a:latin typeface="+mj-lt"/>
                <a:ea typeface="Calibri" panose="020F0502020204030204" pitchFamily="34" charset="0"/>
                <a:cs typeface="Calibri" panose="020F0502020204030204" pitchFamily="34" charset="0"/>
              </a:rPr>
              <a:t>: </a:t>
            </a:r>
            <a:r>
              <a:rPr lang="fr-FR" sz="1100" dirty="0">
                <a:latin typeface="+mj-lt"/>
                <a:ea typeface="Calibri" panose="020F0502020204030204" pitchFamily="34" charset="0"/>
                <a:cs typeface="Calibri" panose="020F0502020204030204" pitchFamily="34" charset="0"/>
              </a:rPr>
              <a:t>portée par l’équipe du CSE, elle est actuellement sur un travail d’audit afin d’entendre chacun sur leurs problématiques éventuelles et mettre en place un plan d’actions afin que chacun soit satisfait de ses conditions de vie au travail.</a:t>
            </a:r>
          </a:p>
        </p:txBody>
      </p:sp>
      <p:sp>
        <p:nvSpPr>
          <p:cNvPr id="8" name="ZoneTexte 7">
            <a:extLst>
              <a:ext uri="{FF2B5EF4-FFF2-40B4-BE49-F238E27FC236}">
                <a16:creationId xmlns:a16="http://schemas.microsoft.com/office/drawing/2014/main" id="{8D1E65F5-E53E-5DAB-166B-576183E06E59}"/>
              </a:ext>
            </a:extLst>
          </p:cNvPr>
          <p:cNvSpPr txBox="1"/>
          <p:nvPr/>
        </p:nvSpPr>
        <p:spPr>
          <a:xfrm>
            <a:off x="7896065" y="5522733"/>
            <a:ext cx="2712209" cy="369332"/>
          </a:xfrm>
          <a:prstGeom prst="rect">
            <a:avLst/>
          </a:prstGeom>
          <a:noFill/>
        </p:spPr>
        <p:txBody>
          <a:bodyPr wrap="square" rtlCol="0">
            <a:spAutoFit/>
          </a:bodyPr>
          <a:lstStyle/>
          <a:p>
            <a:pPr algn="ctr"/>
            <a:r>
              <a:rPr lang="fr-FR" b="1" dirty="0">
                <a:solidFill>
                  <a:srgbClr val="004AAD"/>
                </a:solidFill>
              </a:rPr>
              <a:t>Dialogue professionnel</a:t>
            </a:r>
          </a:p>
        </p:txBody>
      </p:sp>
      <p:sp>
        <p:nvSpPr>
          <p:cNvPr id="12" name="Rectangle : coins arrondis 11">
            <a:extLst>
              <a:ext uri="{FF2B5EF4-FFF2-40B4-BE49-F238E27FC236}">
                <a16:creationId xmlns:a16="http://schemas.microsoft.com/office/drawing/2014/main" id="{1C4F1E73-C6B0-3746-79ED-CB632E900AFB}"/>
              </a:ext>
            </a:extLst>
          </p:cNvPr>
          <p:cNvSpPr/>
          <p:nvPr/>
        </p:nvSpPr>
        <p:spPr>
          <a:xfrm>
            <a:off x="7895967" y="5469026"/>
            <a:ext cx="2764517" cy="512498"/>
          </a:xfrm>
          <a:prstGeom prst="roundRect">
            <a:avLst/>
          </a:prstGeom>
          <a:noFill/>
          <a:ln>
            <a:solidFill>
              <a:srgbClr val="004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descr="Une image contenant Graphique, Dessin d’enfant, clipart, cercle&#10;&#10;Description générée automatiquement">
            <a:extLst>
              <a:ext uri="{FF2B5EF4-FFF2-40B4-BE49-F238E27FC236}">
                <a16:creationId xmlns:a16="http://schemas.microsoft.com/office/drawing/2014/main" id="{D014C797-75C1-15A2-82F9-CF0FD6F2B7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16016" y="5289026"/>
            <a:ext cx="360000" cy="360000"/>
          </a:xfrm>
          <a:prstGeom prst="rect">
            <a:avLst/>
          </a:prstGeom>
        </p:spPr>
      </p:pic>
    </p:spTree>
    <p:extLst>
      <p:ext uri="{BB962C8B-B14F-4D97-AF65-F5344CB8AC3E}">
        <p14:creationId xmlns:p14="http://schemas.microsoft.com/office/powerpoint/2010/main" val="3828216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87052" y="143313"/>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sp>
        <p:nvSpPr>
          <p:cNvPr id="23" name="ZoneTexte 22">
            <a:extLst>
              <a:ext uri="{FF2B5EF4-FFF2-40B4-BE49-F238E27FC236}">
                <a16:creationId xmlns:a16="http://schemas.microsoft.com/office/drawing/2014/main" id="{0298FC65-A4AE-AFCB-97BA-0FA6EBA2C30F}"/>
              </a:ext>
            </a:extLst>
          </p:cNvPr>
          <p:cNvSpPr txBox="1"/>
          <p:nvPr/>
        </p:nvSpPr>
        <p:spPr>
          <a:xfrm>
            <a:off x="751580" y="185995"/>
            <a:ext cx="3657476" cy="369332"/>
          </a:xfrm>
          <a:prstGeom prst="rect">
            <a:avLst/>
          </a:prstGeom>
          <a:noFill/>
        </p:spPr>
        <p:txBody>
          <a:bodyPr wrap="none" rtlCol="0">
            <a:spAutoFit/>
          </a:bodyPr>
          <a:lstStyle/>
          <a:p>
            <a:r>
              <a:rPr lang="fr-FR" i="1" dirty="0">
                <a:solidFill>
                  <a:srgbClr val="2A436A"/>
                </a:solidFill>
              </a:rPr>
              <a:t>Social</a:t>
            </a:r>
            <a:r>
              <a:rPr lang="fr-FR" sz="1800" i="1" dirty="0">
                <a:solidFill>
                  <a:srgbClr val="2A436A"/>
                </a:solidFill>
                <a:sym typeface="Wingdings" panose="05000000000000000000" pitchFamily="2" charset="2"/>
              </a:rPr>
              <a:t> Droits de l’Homme  Diversité</a:t>
            </a:r>
            <a:endParaRPr lang="fr-FR" i="1" dirty="0">
              <a:solidFill>
                <a:srgbClr val="2A436A"/>
              </a:solidFill>
            </a:endParaRPr>
          </a:p>
        </p:txBody>
      </p:sp>
      <p:sp>
        <p:nvSpPr>
          <p:cNvPr id="38" name="ZoneTexte 37">
            <a:extLst>
              <a:ext uri="{FF2B5EF4-FFF2-40B4-BE49-F238E27FC236}">
                <a16:creationId xmlns:a16="http://schemas.microsoft.com/office/drawing/2014/main" id="{FA3B7B71-15DE-F9F7-1616-DEEF968D1DDC}"/>
              </a:ext>
            </a:extLst>
          </p:cNvPr>
          <p:cNvSpPr txBox="1"/>
          <p:nvPr/>
        </p:nvSpPr>
        <p:spPr>
          <a:xfrm>
            <a:off x="6389293" y="555327"/>
            <a:ext cx="5451096" cy="584775"/>
          </a:xfrm>
          <a:prstGeom prst="rect">
            <a:avLst/>
          </a:prstGeom>
          <a:noFill/>
        </p:spPr>
        <p:txBody>
          <a:bodyPr wrap="square" rtlCol="0">
            <a:spAutoFit/>
          </a:bodyPr>
          <a:lstStyle/>
          <a:p>
            <a:pPr algn="r"/>
            <a:r>
              <a:rPr lang="fr-FR" sz="1600" b="1" i="1" dirty="0">
                <a:latin typeface="+mj-lt"/>
              </a:rPr>
              <a:t>Diversité</a:t>
            </a:r>
          </a:p>
          <a:p>
            <a:pPr algn="r"/>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6576600" y="853368"/>
            <a:ext cx="5451096" cy="600164"/>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p:txBody>
      </p:sp>
      <p:pic>
        <p:nvPicPr>
          <p:cNvPr id="10" name="Image 9" descr="Une image contenant texte, Police, logo, capture d’écran&#10;&#10;Description générée automatiquement">
            <a:extLst>
              <a:ext uri="{FF2B5EF4-FFF2-40B4-BE49-F238E27FC236}">
                <a16:creationId xmlns:a16="http://schemas.microsoft.com/office/drawing/2014/main" id="{1AF6DC2B-1EDA-CF17-08DE-949BA71A0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5647" y="906652"/>
            <a:ext cx="360000" cy="360000"/>
          </a:xfrm>
          <a:prstGeom prst="rect">
            <a:avLst/>
          </a:prstGeom>
        </p:spPr>
      </p:pic>
      <p:pic>
        <p:nvPicPr>
          <p:cNvPr id="63" name="Image 62" descr="Une image contenant texte, Police, logo, Graphique&#10;&#10;Description générée automatiquement">
            <a:extLst>
              <a:ext uri="{FF2B5EF4-FFF2-40B4-BE49-F238E27FC236}">
                <a16:creationId xmlns:a16="http://schemas.microsoft.com/office/drawing/2014/main" id="{28F097EC-9586-1074-E141-B2A3834E36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4144" y="906652"/>
            <a:ext cx="360000" cy="360000"/>
          </a:xfrm>
          <a:prstGeom prst="rect">
            <a:avLst/>
          </a:prstGeom>
        </p:spPr>
      </p:pic>
      <p:pic>
        <p:nvPicPr>
          <p:cNvPr id="71" name="Image 70" descr="Une image contenant texte, Graphique, Police, logo&#10;&#10;Description générée automatiquement">
            <a:extLst>
              <a:ext uri="{FF2B5EF4-FFF2-40B4-BE49-F238E27FC236}">
                <a16:creationId xmlns:a16="http://schemas.microsoft.com/office/drawing/2014/main" id="{41D2965B-D5CF-0D71-260A-DADCA63B4F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2641" y="906652"/>
            <a:ext cx="360000" cy="360000"/>
          </a:xfrm>
          <a:prstGeom prst="rect">
            <a:avLst/>
          </a:prstGeom>
        </p:spPr>
      </p:pic>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56297" y="6395528"/>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Diversité</a:t>
            </a:r>
          </a:p>
        </p:txBody>
      </p:sp>
      <p:pic>
        <p:nvPicPr>
          <p:cNvPr id="89" name="Image 88" descr="Une image contenant texte, Police, conception, capture d’écran&#10;&#10;Description générée automatiquement">
            <a:extLst>
              <a:ext uri="{FF2B5EF4-FFF2-40B4-BE49-F238E27FC236}">
                <a16:creationId xmlns:a16="http://schemas.microsoft.com/office/drawing/2014/main" id="{AEAA5F25-238F-22BF-4637-85E1E32B52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1138" y="906652"/>
            <a:ext cx="360000" cy="360000"/>
          </a:xfrm>
          <a:prstGeom prst="rect">
            <a:avLst/>
          </a:prstGeom>
        </p:spPr>
      </p:pic>
      <p:pic>
        <p:nvPicPr>
          <p:cNvPr id="91" name="Image 90" descr="Une image contenant texte, logo, Police, capture d’écran&#10;&#10;Description générée automatiquement">
            <a:extLst>
              <a:ext uri="{FF2B5EF4-FFF2-40B4-BE49-F238E27FC236}">
                <a16:creationId xmlns:a16="http://schemas.microsoft.com/office/drawing/2014/main" id="{A335E5DF-E96C-C43C-C2EF-E15F9AB426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96628" y="906652"/>
            <a:ext cx="360000" cy="360000"/>
          </a:xfrm>
          <a:prstGeom prst="rect">
            <a:avLst/>
          </a:prstGeom>
        </p:spPr>
      </p:pic>
      <p:sp>
        <p:nvSpPr>
          <p:cNvPr id="16" name="Rectangle 15">
            <a:extLst>
              <a:ext uri="{FF2B5EF4-FFF2-40B4-BE49-F238E27FC236}">
                <a16:creationId xmlns:a16="http://schemas.microsoft.com/office/drawing/2014/main" id="{AE51D007-5DB6-822C-F576-6B97AB67F75C}"/>
              </a:ext>
            </a:extLst>
          </p:cNvPr>
          <p:cNvSpPr/>
          <p:nvPr/>
        </p:nvSpPr>
        <p:spPr>
          <a:xfrm>
            <a:off x="8568199"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7875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Diversité - 11</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213163" y="598271"/>
            <a:ext cx="184731" cy="584775"/>
          </a:xfrm>
          <a:prstGeom prst="rect">
            <a:avLst/>
          </a:prstGeom>
          <a:noFill/>
        </p:spPr>
        <p:txBody>
          <a:bodyPr wrap="none" rtlCol="0">
            <a:spAutoFit/>
          </a:bodyPr>
          <a:lstStyle/>
          <a:p>
            <a:endParaRPr lang="fr-FR" sz="1600" b="1" i="1" dirty="0">
              <a:latin typeface="+mj-lt"/>
            </a:endParaRPr>
          </a:p>
          <a:p>
            <a:endParaRPr lang="fr-FR" sz="1600" b="1" i="1" dirty="0">
              <a:latin typeface="+mj-lt"/>
            </a:endParaRPr>
          </a:p>
        </p:txBody>
      </p:sp>
      <p:pic>
        <p:nvPicPr>
          <p:cNvPr id="5" name="Image 4" descr="Une image contenant Graphique, Dessin d’enfant, clipart, cercle&#10;&#10;Description générée automatiquement">
            <a:extLst>
              <a:ext uri="{FF2B5EF4-FFF2-40B4-BE49-F238E27FC236}">
                <a16:creationId xmlns:a16="http://schemas.microsoft.com/office/drawing/2014/main" id="{2A837D82-9853-71B4-29F7-81CA0E97BB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5741" y="207292"/>
            <a:ext cx="360000" cy="360000"/>
          </a:xfrm>
          <a:prstGeom prst="rect">
            <a:avLst/>
          </a:prstGeom>
        </p:spPr>
      </p:pic>
      <p:pic>
        <p:nvPicPr>
          <p:cNvPr id="3" name="Image 2" descr="Une image contenant texte, Police, Graphique, rouge&#10;&#10;Description générée automatiquement">
            <a:extLst>
              <a:ext uri="{FF2B5EF4-FFF2-40B4-BE49-F238E27FC236}">
                <a16:creationId xmlns:a16="http://schemas.microsoft.com/office/drawing/2014/main" id="{C92D9477-E032-BF37-8930-6DD145654B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0156" y="906652"/>
            <a:ext cx="360000" cy="360000"/>
          </a:xfrm>
          <a:prstGeom prst="rect">
            <a:avLst/>
          </a:prstGeom>
        </p:spPr>
      </p:pic>
      <p:pic>
        <p:nvPicPr>
          <p:cNvPr id="7" name="Image 6" descr="Une image contenant texte, Police, logo, conception&#10;&#10;Description générée automatiquement">
            <a:extLst>
              <a:ext uri="{FF2B5EF4-FFF2-40B4-BE49-F238E27FC236}">
                <a16:creationId xmlns:a16="http://schemas.microsoft.com/office/drawing/2014/main" id="{4ABB1CE2-F03F-F93A-7932-10668CA26A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79635" y="906652"/>
            <a:ext cx="360000" cy="360000"/>
          </a:xfrm>
          <a:prstGeom prst="rect">
            <a:avLst/>
          </a:prstGeom>
        </p:spPr>
      </p:pic>
      <p:pic>
        <p:nvPicPr>
          <p:cNvPr id="8" name="Image 7" descr="Une image contenant texte, Police, conception, logo&#10;&#10;Description générée automatiquement">
            <a:extLst>
              <a:ext uri="{FF2B5EF4-FFF2-40B4-BE49-F238E27FC236}">
                <a16:creationId xmlns:a16="http://schemas.microsoft.com/office/drawing/2014/main" id="{6CE56DE6-D38D-0157-58A3-E59C056FAE3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28653" y="906652"/>
            <a:ext cx="360000" cy="360000"/>
          </a:xfrm>
          <a:prstGeom prst="rect">
            <a:avLst/>
          </a:prstGeom>
        </p:spPr>
      </p:pic>
      <p:pic>
        <p:nvPicPr>
          <p:cNvPr id="9" name="Image 8" descr="Une image contenant texte, oiseau, Police, logo&#10;&#10;Description générée automatiquement">
            <a:extLst>
              <a:ext uri="{FF2B5EF4-FFF2-40B4-BE49-F238E27FC236}">
                <a16:creationId xmlns:a16="http://schemas.microsoft.com/office/drawing/2014/main" id="{EEE61E48-5F63-DC14-CECC-B3E8C00EE0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88132" y="906652"/>
            <a:ext cx="360000" cy="360000"/>
          </a:xfrm>
          <a:prstGeom prst="rect">
            <a:avLst/>
          </a:prstGeom>
        </p:spPr>
      </p:pic>
      <p:pic>
        <p:nvPicPr>
          <p:cNvPr id="15" name="Image 14" descr="Une image contenant texte, conception, logo, rouge&#10;&#10;Description générée automatiquement">
            <a:extLst>
              <a:ext uri="{FF2B5EF4-FFF2-40B4-BE49-F238E27FC236}">
                <a16:creationId xmlns:a16="http://schemas.microsoft.com/office/drawing/2014/main" id="{A97CB2AD-4BE7-BBD6-AF07-215E4817C9A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37150" y="906652"/>
            <a:ext cx="360000" cy="360000"/>
          </a:xfrm>
          <a:prstGeom prst="rect">
            <a:avLst/>
          </a:prstGeom>
        </p:spPr>
      </p:pic>
      <p:sp>
        <p:nvSpPr>
          <p:cNvPr id="11" name="ZoneTexte 10">
            <a:extLst>
              <a:ext uri="{FF2B5EF4-FFF2-40B4-BE49-F238E27FC236}">
                <a16:creationId xmlns:a16="http://schemas.microsoft.com/office/drawing/2014/main" id="{4B56B764-8E50-7D6F-610A-28B3F5E4FE50}"/>
              </a:ext>
            </a:extLst>
          </p:cNvPr>
          <p:cNvSpPr txBox="1"/>
          <p:nvPr/>
        </p:nvSpPr>
        <p:spPr>
          <a:xfrm>
            <a:off x="1062681" y="1618232"/>
            <a:ext cx="10015151" cy="4431983"/>
          </a:xfrm>
          <a:prstGeom prst="rect">
            <a:avLst/>
          </a:prstGeom>
          <a:noFill/>
        </p:spPr>
        <p:txBody>
          <a:bodyPr wrap="square" rtlCol="0">
            <a:spAutoFit/>
          </a:bodyPr>
          <a:lstStyle/>
          <a:p>
            <a:pPr algn="just"/>
            <a:r>
              <a:rPr lang="fr-FR" sz="1200" dirty="0"/>
              <a:t>Notre mission d’accompagnement socio-professionnel dans le cadre de la mise à disposition de personnel </a:t>
            </a:r>
            <a:r>
              <a:rPr lang="fr-FR" sz="1200" b="1" dirty="0">
                <a:solidFill>
                  <a:srgbClr val="0249A4"/>
                </a:solidFill>
              </a:rPr>
              <a:t>place l’Homme et la Femme au cœur de notre modèle d’affaire et de notre raison d’être</a:t>
            </a:r>
            <a:r>
              <a:rPr lang="fr-FR" sz="1200" dirty="0"/>
              <a:t>. Leur épanouissement et leur bien-être dans leur mission quotidienne sur les chantiers sont directement liés à la création de valeur pour notre groupe. Nous avons ainsi souhaité respecter et protéger les valeurs, les origines de tous par des actions concrètes.</a:t>
            </a:r>
          </a:p>
          <a:p>
            <a:pPr algn="just"/>
            <a:endParaRPr lang="fr-FR" sz="1200" dirty="0"/>
          </a:p>
          <a:p>
            <a:pPr algn="just"/>
            <a:r>
              <a:rPr lang="fr-FR" sz="1400" b="1" dirty="0">
                <a:solidFill>
                  <a:srgbClr val="0249A4"/>
                </a:solidFill>
              </a:rPr>
              <a:t>Depuis 2014</a:t>
            </a:r>
            <a:r>
              <a:rPr lang="fr-FR" sz="1200" dirty="0">
                <a:solidFill>
                  <a:srgbClr val="0249A4"/>
                </a:solidFill>
              </a:rPr>
              <a:t> </a:t>
            </a:r>
            <a:r>
              <a:rPr lang="fr-FR" sz="1200" dirty="0"/>
              <a:t>: Nous sommes signataire de la </a:t>
            </a:r>
            <a:r>
              <a:rPr lang="fr-FR" sz="1600" b="1" dirty="0">
                <a:solidFill>
                  <a:srgbClr val="004AAD"/>
                </a:solidFill>
              </a:rPr>
              <a:t>Charte de la diversité. </a:t>
            </a:r>
          </a:p>
          <a:p>
            <a:pPr algn="just"/>
            <a:r>
              <a:rPr lang="fr-FR" sz="1200" dirty="0">
                <a:effectLst/>
                <a:latin typeface="+mj-lt"/>
                <a:ea typeface="Calibri" panose="020F0502020204030204" pitchFamily="34" charset="0"/>
                <a:cs typeface="Calibri" panose="020F0502020204030204" pitchFamily="34" charset="0"/>
              </a:rPr>
              <a:t>La charte de la diversité a pour objet de favoriser l’égalité des chances et la diversité dans toutes ses composantes. Sa signature engage l’organisation et l’ensemble de ses collaborateurs aux enjeux de la non-discrimination et de la diversité dans toutes leurs activités.</a:t>
            </a:r>
            <a:endParaRPr lang="fr-FR" sz="1200" b="1" dirty="0"/>
          </a:p>
          <a:p>
            <a:pPr algn="just"/>
            <a:endParaRPr lang="fr-FR" sz="1400" b="1" dirty="0"/>
          </a:p>
          <a:p>
            <a:pPr algn="just"/>
            <a:r>
              <a:rPr lang="fr-FR" sz="1400" b="1" dirty="0">
                <a:solidFill>
                  <a:srgbClr val="0249A4"/>
                </a:solidFill>
              </a:rPr>
              <a:t>2023</a:t>
            </a:r>
            <a:r>
              <a:rPr lang="fr-FR" sz="1200" b="1" dirty="0">
                <a:solidFill>
                  <a:srgbClr val="0249A4"/>
                </a:solidFill>
              </a:rPr>
              <a:t> :</a:t>
            </a:r>
            <a:endParaRPr lang="fr-FR" sz="1400" b="1" dirty="0">
              <a:solidFill>
                <a:srgbClr val="0249A4"/>
              </a:solidFill>
            </a:endParaRPr>
          </a:p>
          <a:p>
            <a:pPr marL="285750" indent="158750" algn="just">
              <a:buFont typeface="Arial" panose="020B0604020202020204" pitchFamily="34" charset="0"/>
              <a:buChar char="•"/>
            </a:pPr>
            <a:r>
              <a:rPr lang="fr-FR" sz="1200" dirty="0"/>
              <a:t>le Groupe </a:t>
            </a:r>
            <a:r>
              <a:rPr lang="fr-FR" sz="1200" dirty="0" err="1"/>
              <a:t>Indibat</a:t>
            </a:r>
            <a:r>
              <a:rPr lang="fr-FR" sz="1200" dirty="0"/>
              <a:t> est devenu </a:t>
            </a:r>
            <a:r>
              <a:rPr lang="fr-FR" sz="1400" b="1" dirty="0">
                <a:solidFill>
                  <a:srgbClr val="004AAD"/>
                </a:solidFill>
              </a:rPr>
              <a:t>mécène de l’association Halte Discrimination et mécène de l’association Alpha Léo.</a:t>
            </a:r>
          </a:p>
          <a:p>
            <a:pPr marL="285750" indent="158750" algn="just">
              <a:buFont typeface="Arial" panose="020B0604020202020204" pitchFamily="34" charset="0"/>
              <a:buChar char="•"/>
            </a:pPr>
            <a:endParaRPr lang="fr-FR" sz="1400" b="1" dirty="0">
              <a:solidFill>
                <a:srgbClr val="004AAD"/>
              </a:solidFill>
            </a:endParaRPr>
          </a:p>
          <a:p>
            <a:pPr marL="285750" indent="158750" algn="just">
              <a:buFont typeface="Arial" panose="020B0604020202020204" pitchFamily="34" charset="0"/>
              <a:buChar char="•"/>
            </a:pPr>
            <a:r>
              <a:rPr lang="fr-FR" sz="1200" dirty="0"/>
              <a:t>Mise en place </a:t>
            </a:r>
            <a:r>
              <a:rPr lang="fr-FR" sz="1400" b="1" dirty="0">
                <a:solidFill>
                  <a:srgbClr val="004AAD"/>
                </a:solidFill>
              </a:rPr>
              <a:t>d’un comité éthique et d’un </a:t>
            </a:r>
            <a:r>
              <a:rPr lang="fr-FR" sz="1400" b="1">
                <a:solidFill>
                  <a:srgbClr val="004AAD"/>
                </a:solidFill>
              </a:rPr>
              <a:t>code éthique</a:t>
            </a:r>
            <a:endParaRPr lang="fr-FR" sz="1400" b="1" dirty="0">
              <a:solidFill>
                <a:srgbClr val="004AAD"/>
              </a:solidFill>
            </a:endParaRPr>
          </a:p>
          <a:p>
            <a:pPr marL="285750" indent="158750" algn="just">
              <a:buFont typeface="Arial" panose="020B0604020202020204" pitchFamily="34" charset="0"/>
              <a:buChar char="•"/>
            </a:pPr>
            <a:endParaRPr lang="fr-FR" sz="1400" b="1" dirty="0">
              <a:solidFill>
                <a:srgbClr val="004AAD"/>
              </a:solidFill>
            </a:endParaRPr>
          </a:p>
          <a:p>
            <a:pPr marL="285750" indent="158750" algn="just">
              <a:buFont typeface="Arial" panose="020B0604020202020204" pitchFamily="34" charset="0"/>
              <a:buChar char="•"/>
            </a:pPr>
            <a:r>
              <a:rPr lang="fr-FR" sz="1200" dirty="0"/>
              <a:t>Désignation d’un </a:t>
            </a:r>
            <a:r>
              <a:rPr lang="fr-FR" sz="1400" b="1" dirty="0">
                <a:solidFill>
                  <a:srgbClr val="004AAD"/>
                </a:solidFill>
              </a:rPr>
              <a:t>Délégué à la protection des droits de l’homme</a:t>
            </a:r>
          </a:p>
          <a:p>
            <a:pPr marL="285750" indent="158750" algn="just">
              <a:buFont typeface="Arial" panose="020B0604020202020204" pitchFamily="34" charset="0"/>
              <a:buChar char="•"/>
            </a:pPr>
            <a:endParaRPr lang="fr-FR" sz="1400" b="1" dirty="0">
              <a:solidFill>
                <a:srgbClr val="004AAD"/>
              </a:solidFill>
            </a:endParaRPr>
          </a:p>
          <a:p>
            <a:pPr marL="285750" indent="158750" algn="just">
              <a:buFont typeface="Arial" panose="020B0604020202020204" pitchFamily="34" charset="0"/>
              <a:buChar char="•"/>
            </a:pPr>
            <a:r>
              <a:rPr lang="fr-FR" sz="1200" dirty="0"/>
              <a:t>Mise en place d’une </a:t>
            </a:r>
            <a:r>
              <a:rPr lang="fr-FR" sz="1400" b="1" dirty="0">
                <a:solidFill>
                  <a:srgbClr val="004AAD"/>
                </a:solidFill>
              </a:rPr>
              <a:t>procédure de signalement de discrimination</a:t>
            </a:r>
          </a:p>
          <a:p>
            <a:pPr marL="285750" indent="158750" algn="just">
              <a:buFont typeface="Arial" panose="020B0604020202020204" pitchFamily="34" charset="0"/>
              <a:buChar char="•"/>
            </a:pPr>
            <a:endParaRPr lang="fr-FR" sz="1400" b="1" dirty="0">
              <a:solidFill>
                <a:srgbClr val="004AAD"/>
              </a:solidFill>
            </a:endParaRPr>
          </a:p>
          <a:p>
            <a:pPr marL="285750" indent="158750" algn="just">
              <a:buFont typeface="Arial" panose="020B0604020202020204" pitchFamily="34" charset="0"/>
              <a:buChar char="•"/>
            </a:pPr>
            <a:r>
              <a:rPr lang="fr-FR" sz="1200" dirty="0"/>
              <a:t>Désignation de </a:t>
            </a:r>
            <a:r>
              <a:rPr lang="fr-FR" sz="1400" b="1" dirty="0">
                <a:solidFill>
                  <a:srgbClr val="004AAD"/>
                </a:solidFill>
              </a:rPr>
              <a:t>2 référentes contre les agissements sexistes et harcèlement sexuel</a:t>
            </a:r>
          </a:p>
          <a:p>
            <a:pPr algn="just"/>
            <a:r>
              <a:rPr lang="fr-FR" sz="1400" b="1" dirty="0">
                <a:solidFill>
                  <a:srgbClr val="004AAD"/>
                </a:solidFill>
              </a:rPr>
              <a:t>	</a:t>
            </a:r>
          </a:p>
          <a:p>
            <a:pPr algn="just"/>
            <a:endParaRPr lang="fr-FR" sz="1400" b="1" dirty="0">
              <a:solidFill>
                <a:srgbClr val="004AAD"/>
              </a:solidFill>
            </a:endParaRPr>
          </a:p>
          <a:p>
            <a:pPr algn="just"/>
            <a:endParaRPr lang="fr-FR" sz="1200" dirty="0"/>
          </a:p>
        </p:txBody>
      </p:sp>
      <p:pic>
        <p:nvPicPr>
          <p:cNvPr id="12" name="Image 11" descr="Une image contenant Graphique, graphisme, Police, clipart&#10;&#10;Description générée automatiquement">
            <a:extLst>
              <a:ext uri="{FF2B5EF4-FFF2-40B4-BE49-F238E27FC236}">
                <a16:creationId xmlns:a16="http://schemas.microsoft.com/office/drawing/2014/main" id="{A88AE604-C521-3E5B-5B05-C42D581A856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77795" y="4795864"/>
            <a:ext cx="1951524" cy="1165397"/>
          </a:xfrm>
          <a:prstGeom prst="rect">
            <a:avLst/>
          </a:prstGeom>
        </p:spPr>
      </p:pic>
      <p:sp>
        <p:nvSpPr>
          <p:cNvPr id="14" name="Rectangle : coins arrondis 13">
            <a:extLst>
              <a:ext uri="{FF2B5EF4-FFF2-40B4-BE49-F238E27FC236}">
                <a16:creationId xmlns:a16="http://schemas.microsoft.com/office/drawing/2014/main" id="{CB2C38A8-3A43-4E9E-1154-C59A58915492}"/>
              </a:ext>
            </a:extLst>
          </p:cNvPr>
          <p:cNvSpPr/>
          <p:nvPr/>
        </p:nvSpPr>
        <p:spPr>
          <a:xfrm>
            <a:off x="8854144" y="4598911"/>
            <a:ext cx="2644344" cy="1616254"/>
          </a:xfrm>
          <a:prstGeom prst="roundRect">
            <a:avLst/>
          </a:prstGeom>
          <a:noFill/>
          <a:ln>
            <a:solidFill>
              <a:srgbClr val="2A43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descr="Une image contenant Graphique, Dessin d’enfant, clipart, cercle&#10;&#10;Description générée automatiquement">
            <a:extLst>
              <a:ext uri="{FF2B5EF4-FFF2-40B4-BE49-F238E27FC236}">
                <a16:creationId xmlns:a16="http://schemas.microsoft.com/office/drawing/2014/main" id="{C11EB9DE-BD77-757A-9E83-2949939839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9683" y="4477155"/>
            <a:ext cx="527048" cy="527048"/>
          </a:xfrm>
          <a:prstGeom prst="rect">
            <a:avLst/>
          </a:prstGeom>
        </p:spPr>
      </p:pic>
    </p:spTree>
    <p:extLst>
      <p:ext uri="{BB962C8B-B14F-4D97-AF65-F5344CB8AC3E}">
        <p14:creationId xmlns:p14="http://schemas.microsoft.com/office/powerpoint/2010/main" val="2952376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86005" y="150165"/>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1580" y="185995"/>
            <a:ext cx="2707729" cy="369332"/>
          </a:xfrm>
          <a:prstGeom prst="rect">
            <a:avLst/>
          </a:prstGeom>
          <a:noFill/>
        </p:spPr>
        <p:txBody>
          <a:bodyPr wrap="none" rtlCol="0">
            <a:spAutoFit/>
          </a:bodyPr>
          <a:lstStyle/>
          <a:p>
            <a:r>
              <a:rPr lang="fr-FR" i="1" dirty="0">
                <a:solidFill>
                  <a:srgbClr val="2A436A"/>
                </a:solidFill>
              </a:rPr>
              <a:t>Environnement &amp; Territoire</a:t>
            </a:r>
          </a:p>
        </p:txBody>
      </p:sp>
      <p:sp>
        <p:nvSpPr>
          <p:cNvPr id="38" name="ZoneTexte 37">
            <a:extLst>
              <a:ext uri="{FF2B5EF4-FFF2-40B4-BE49-F238E27FC236}">
                <a16:creationId xmlns:a16="http://schemas.microsoft.com/office/drawing/2014/main" id="{FA3B7B71-15DE-F9F7-1616-DEEF968D1DDC}"/>
              </a:ext>
            </a:extLst>
          </p:cNvPr>
          <p:cNvSpPr txBox="1"/>
          <p:nvPr/>
        </p:nvSpPr>
        <p:spPr>
          <a:xfrm>
            <a:off x="192379" y="598271"/>
            <a:ext cx="5451096" cy="830997"/>
          </a:xfrm>
          <a:prstGeom prst="rect">
            <a:avLst/>
          </a:prstGeom>
          <a:noFill/>
        </p:spPr>
        <p:txBody>
          <a:bodyPr wrap="square" rtlCol="0">
            <a:spAutoFit/>
          </a:bodyPr>
          <a:lstStyle/>
          <a:p>
            <a:pPr algn="r"/>
            <a:r>
              <a:rPr lang="fr-FR" sz="1600" b="1" i="1" dirty="0">
                <a:latin typeface="+mj-lt"/>
              </a:rPr>
              <a:t>Lutter contre le réchauffement climatique</a:t>
            </a:r>
          </a:p>
          <a:p>
            <a:pPr algn="r"/>
            <a:endParaRPr lang="fr-FR" sz="1600" b="1" i="1" dirty="0">
              <a:latin typeface="+mj-lt"/>
            </a:endParaRPr>
          </a:p>
          <a:p>
            <a:pPr algn="r"/>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379686" y="890658"/>
            <a:ext cx="5451096" cy="769441"/>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Times New Roman" panose="02020603050405020304" pitchFamily="18" charset="0"/>
            </a:endParaRPr>
          </a:p>
        </p:txBody>
      </p:sp>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56297" y="6395528"/>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Lutter contre le réchauffement climatique</a:t>
            </a:r>
          </a:p>
        </p:txBody>
      </p:sp>
      <p:sp>
        <p:nvSpPr>
          <p:cNvPr id="6" name="ZoneTexte 5">
            <a:extLst>
              <a:ext uri="{FF2B5EF4-FFF2-40B4-BE49-F238E27FC236}">
                <a16:creationId xmlns:a16="http://schemas.microsoft.com/office/drawing/2014/main" id="{69FD8B60-0794-A7B6-822B-416AE0B2F255}"/>
              </a:ext>
            </a:extLst>
          </p:cNvPr>
          <p:cNvSpPr txBox="1"/>
          <p:nvPr/>
        </p:nvSpPr>
        <p:spPr>
          <a:xfrm>
            <a:off x="6230400" y="1381195"/>
            <a:ext cx="5519995" cy="938719"/>
          </a:xfrm>
          <a:prstGeom prst="rect">
            <a:avLst/>
          </a:prstGeom>
          <a:noFill/>
        </p:spPr>
        <p:txBody>
          <a:bodyPr wrap="square" rtlCol="0">
            <a:spAutoFit/>
          </a:bodyPr>
          <a:lstStyle/>
          <a:p>
            <a:pPr algn="just"/>
            <a:endParaRPr lang="fr-FR" sz="1100" dirty="0">
              <a:latin typeface="+mj-lt"/>
              <a:ea typeface="Calibri" panose="020F0502020204030204" pitchFamily="34" charset="0"/>
              <a:cs typeface="Calibri" panose="020F0502020204030204" pitchFamily="34" charset="0"/>
            </a:endParaRPr>
          </a:p>
          <a:p>
            <a:pPr algn="just"/>
            <a:r>
              <a:rPr lang="fr-FR" sz="1100" dirty="0">
                <a:latin typeface="+mj-lt"/>
                <a:ea typeface="Calibri" panose="020F0502020204030204" pitchFamily="34" charset="0"/>
                <a:cs typeface="Calibri" panose="020F0502020204030204" pitchFamily="34" charset="0"/>
              </a:rPr>
              <a:t> </a:t>
            </a: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AE51D007-5DB6-822C-F576-6B97AB67F75C}"/>
              </a:ext>
            </a:extLst>
          </p:cNvPr>
          <p:cNvSpPr/>
          <p:nvPr/>
        </p:nvSpPr>
        <p:spPr>
          <a:xfrm>
            <a:off x="8568199"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7875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Préserver les ressources et la biodiversité - 12</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213163" y="598271"/>
            <a:ext cx="184731" cy="584775"/>
          </a:xfrm>
          <a:prstGeom prst="rect">
            <a:avLst/>
          </a:prstGeom>
          <a:noFill/>
        </p:spPr>
        <p:txBody>
          <a:bodyPr wrap="none" rtlCol="0">
            <a:spAutoFit/>
          </a:bodyPr>
          <a:lstStyle/>
          <a:p>
            <a:endParaRPr lang="fr-FR" sz="1600" b="1" i="1" dirty="0">
              <a:latin typeface="+mj-lt"/>
            </a:endParaRPr>
          </a:p>
          <a:p>
            <a:endParaRPr lang="fr-FR" sz="1600" b="1" i="1" dirty="0">
              <a:latin typeface="+mj-lt"/>
            </a:endParaRPr>
          </a:p>
        </p:txBody>
      </p:sp>
      <p:sp>
        <p:nvSpPr>
          <p:cNvPr id="4" name="ZoneTexte 3">
            <a:extLst>
              <a:ext uri="{FF2B5EF4-FFF2-40B4-BE49-F238E27FC236}">
                <a16:creationId xmlns:a16="http://schemas.microsoft.com/office/drawing/2014/main" id="{C32F41AA-D8AA-DBE3-3F4A-506ED2EB7060}"/>
              </a:ext>
            </a:extLst>
          </p:cNvPr>
          <p:cNvSpPr txBox="1"/>
          <p:nvPr/>
        </p:nvSpPr>
        <p:spPr>
          <a:xfrm>
            <a:off x="6230400" y="593971"/>
            <a:ext cx="5451096" cy="584775"/>
          </a:xfrm>
          <a:prstGeom prst="rect">
            <a:avLst/>
          </a:prstGeom>
          <a:noFill/>
        </p:spPr>
        <p:txBody>
          <a:bodyPr wrap="square" rtlCol="0">
            <a:spAutoFit/>
          </a:bodyPr>
          <a:lstStyle/>
          <a:p>
            <a:pPr algn="r"/>
            <a:r>
              <a:rPr lang="fr-FR" sz="1600" b="1" i="1" dirty="0">
                <a:latin typeface="+mj-lt"/>
              </a:rPr>
              <a:t>Préserver les ressources et la biodiversité</a:t>
            </a:r>
          </a:p>
          <a:p>
            <a:pPr algn="r"/>
            <a:endParaRPr lang="fr-FR" sz="1600" b="1" i="1" dirty="0">
              <a:latin typeface="+mj-lt"/>
            </a:endParaRPr>
          </a:p>
        </p:txBody>
      </p:sp>
      <p:pic>
        <p:nvPicPr>
          <p:cNvPr id="3" name="Image 2" descr="Une image contenant dessin, clipart, croquis, Graphique">
            <a:extLst>
              <a:ext uri="{FF2B5EF4-FFF2-40B4-BE49-F238E27FC236}">
                <a16:creationId xmlns:a16="http://schemas.microsoft.com/office/drawing/2014/main" id="{AFBEE5D2-381E-9692-75BD-A0A120F02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686" y="195327"/>
            <a:ext cx="360000" cy="360000"/>
          </a:xfrm>
          <a:prstGeom prst="rect">
            <a:avLst/>
          </a:prstGeom>
        </p:spPr>
      </p:pic>
      <p:pic>
        <p:nvPicPr>
          <p:cNvPr id="14" name="Image 13" descr="Une image contenant texte, Graphique, logo, Police&#10;&#10;Description générée automatiquement">
            <a:extLst>
              <a:ext uri="{FF2B5EF4-FFF2-40B4-BE49-F238E27FC236}">
                <a16:creationId xmlns:a16="http://schemas.microsoft.com/office/drawing/2014/main" id="{5195C95B-AEA5-30C1-92A7-EB379CCF9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4307" y="948516"/>
            <a:ext cx="360000" cy="360000"/>
          </a:xfrm>
          <a:prstGeom prst="rect">
            <a:avLst/>
          </a:prstGeom>
        </p:spPr>
      </p:pic>
      <p:pic>
        <p:nvPicPr>
          <p:cNvPr id="15" name="Image 14" descr="Une image contenant texte, Police, logo, conception&#10;&#10;Description générée automatiquement">
            <a:extLst>
              <a:ext uri="{FF2B5EF4-FFF2-40B4-BE49-F238E27FC236}">
                <a16:creationId xmlns:a16="http://schemas.microsoft.com/office/drawing/2014/main" id="{126DE20C-1CAE-6747-DE2C-F0795FC1E7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4884" y="948516"/>
            <a:ext cx="360000" cy="360000"/>
          </a:xfrm>
          <a:prstGeom prst="rect">
            <a:avLst/>
          </a:prstGeom>
        </p:spPr>
      </p:pic>
      <p:pic>
        <p:nvPicPr>
          <p:cNvPr id="17" name="Image 16" descr="Une image contenant texte, Police, graphisme, Graphique&#10;&#10;Description générée automatiquement">
            <a:extLst>
              <a:ext uri="{FF2B5EF4-FFF2-40B4-BE49-F238E27FC236}">
                <a16:creationId xmlns:a16="http://schemas.microsoft.com/office/drawing/2014/main" id="{9895B3E9-6EA6-46B5-388A-4B15EC3E79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0184" y="948516"/>
            <a:ext cx="360000" cy="360000"/>
          </a:xfrm>
          <a:prstGeom prst="rect">
            <a:avLst/>
          </a:prstGeom>
        </p:spPr>
      </p:pic>
      <p:pic>
        <p:nvPicPr>
          <p:cNvPr id="21" name="Image 20" descr="Une image contenant texte, Police, Graphique, logo&#10;&#10;Description générée automatiquement">
            <a:extLst>
              <a:ext uri="{FF2B5EF4-FFF2-40B4-BE49-F238E27FC236}">
                <a16:creationId xmlns:a16="http://schemas.microsoft.com/office/drawing/2014/main" id="{44B21066-0DA3-B95C-A4F9-01BA996AD9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7244" y="948516"/>
            <a:ext cx="360000" cy="360000"/>
          </a:xfrm>
          <a:prstGeom prst="rect">
            <a:avLst/>
          </a:prstGeom>
        </p:spPr>
      </p:pic>
      <p:pic>
        <p:nvPicPr>
          <p:cNvPr id="22" name="Image 21" descr="Une image contenant texte, Police, conception, capture d’écran&#10;&#10;Description générée automatiquement">
            <a:extLst>
              <a:ext uri="{FF2B5EF4-FFF2-40B4-BE49-F238E27FC236}">
                <a16:creationId xmlns:a16="http://schemas.microsoft.com/office/drawing/2014/main" id="{6AC34D19-B858-2C85-D1A4-98FF90A0D2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01650" y="954159"/>
            <a:ext cx="360000" cy="360000"/>
          </a:xfrm>
          <a:prstGeom prst="rect">
            <a:avLst/>
          </a:prstGeom>
        </p:spPr>
      </p:pic>
      <p:pic>
        <p:nvPicPr>
          <p:cNvPr id="25" name="Image 24" descr="Une image contenant texte, Police, logo, conception&#10;&#10;Description générée automatiquement">
            <a:extLst>
              <a:ext uri="{FF2B5EF4-FFF2-40B4-BE49-F238E27FC236}">
                <a16:creationId xmlns:a16="http://schemas.microsoft.com/office/drawing/2014/main" id="{B35E1DB8-9B18-210D-3CCA-B746466EC5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84698" y="954159"/>
            <a:ext cx="360000" cy="360000"/>
          </a:xfrm>
          <a:prstGeom prst="rect">
            <a:avLst/>
          </a:prstGeom>
        </p:spPr>
      </p:pic>
      <p:pic>
        <p:nvPicPr>
          <p:cNvPr id="27" name="Image 26" descr="Une image contenant texte, Graphique, logo, Police&#10;&#10;Description générée automatiquement">
            <a:extLst>
              <a:ext uri="{FF2B5EF4-FFF2-40B4-BE49-F238E27FC236}">
                <a16:creationId xmlns:a16="http://schemas.microsoft.com/office/drawing/2014/main" id="{8F350076-A3CB-4619-87BE-B138E0EB0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3843" y="954159"/>
            <a:ext cx="360000" cy="360000"/>
          </a:xfrm>
          <a:prstGeom prst="rect">
            <a:avLst/>
          </a:prstGeom>
        </p:spPr>
      </p:pic>
      <p:pic>
        <p:nvPicPr>
          <p:cNvPr id="28" name="Image 27" descr="Une image contenant texte, Police, graphisme, Graphique&#10;&#10;Description générée automatiquement">
            <a:extLst>
              <a:ext uri="{FF2B5EF4-FFF2-40B4-BE49-F238E27FC236}">
                <a16:creationId xmlns:a16="http://schemas.microsoft.com/office/drawing/2014/main" id="{816D92CE-A52F-91D8-9419-56CF220646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67746" y="954159"/>
            <a:ext cx="360000" cy="360000"/>
          </a:xfrm>
          <a:prstGeom prst="rect">
            <a:avLst/>
          </a:prstGeom>
        </p:spPr>
      </p:pic>
      <p:pic>
        <p:nvPicPr>
          <p:cNvPr id="29" name="Image 28" descr="Une image contenant texte, Police, Graphique, logo&#10;&#10;Description générée automatiquement">
            <a:extLst>
              <a:ext uri="{FF2B5EF4-FFF2-40B4-BE49-F238E27FC236}">
                <a16:creationId xmlns:a16="http://schemas.microsoft.com/office/drawing/2014/main" id="{D959A731-9DE0-D329-6D54-51FB2ACED9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794" y="954159"/>
            <a:ext cx="360000" cy="360000"/>
          </a:xfrm>
          <a:prstGeom prst="rect">
            <a:avLst/>
          </a:prstGeom>
        </p:spPr>
      </p:pic>
      <p:pic>
        <p:nvPicPr>
          <p:cNvPr id="30" name="Image 29" descr="Une image contenant texte, conception, logo, rouge&#10;&#10;Description générée automatiquement">
            <a:extLst>
              <a:ext uri="{FF2B5EF4-FFF2-40B4-BE49-F238E27FC236}">
                <a16:creationId xmlns:a16="http://schemas.microsoft.com/office/drawing/2014/main" id="{A506AD6C-E174-38CA-EC15-2671BDAA6DC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52506" y="954159"/>
            <a:ext cx="360000" cy="360000"/>
          </a:xfrm>
          <a:prstGeom prst="rect">
            <a:avLst/>
          </a:prstGeom>
        </p:spPr>
      </p:pic>
      <p:pic>
        <p:nvPicPr>
          <p:cNvPr id="31" name="Image 30" descr="Une image contenant texte, Police, logo, conception&#10;&#10;Description générée automatiquement">
            <a:extLst>
              <a:ext uri="{FF2B5EF4-FFF2-40B4-BE49-F238E27FC236}">
                <a16:creationId xmlns:a16="http://schemas.microsoft.com/office/drawing/2014/main" id="{12A09F2D-0F95-3CBB-F250-040CCA14F2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8602" y="954159"/>
            <a:ext cx="360000" cy="360000"/>
          </a:xfrm>
          <a:prstGeom prst="rect">
            <a:avLst/>
          </a:prstGeom>
        </p:spPr>
      </p:pic>
      <p:pic>
        <p:nvPicPr>
          <p:cNvPr id="32" name="Image 31" descr="Une image contenant texte, logo, Police, Graphique&#10;&#10;Description générée automatiquement">
            <a:extLst>
              <a:ext uri="{FF2B5EF4-FFF2-40B4-BE49-F238E27FC236}">
                <a16:creationId xmlns:a16="http://schemas.microsoft.com/office/drawing/2014/main" id="{496DE2E5-D75A-7E33-5075-71720C02CB4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5554" y="954159"/>
            <a:ext cx="360000" cy="360000"/>
          </a:xfrm>
          <a:prstGeom prst="rect">
            <a:avLst/>
          </a:prstGeom>
        </p:spPr>
      </p:pic>
      <p:pic>
        <p:nvPicPr>
          <p:cNvPr id="33" name="Image 32" descr="Une image contenant texte, Police, conception, capture d’écran&#10;&#10;Description générée automatiquement">
            <a:extLst>
              <a:ext uri="{FF2B5EF4-FFF2-40B4-BE49-F238E27FC236}">
                <a16:creationId xmlns:a16="http://schemas.microsoft.com/office/drawing/2014/main" id="{66248D86-02A5-B977-A015-F1D247D161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26064" y="948516"/>
            <a:ext cx="360000" cy="360000"/>
          </a:xfrm>
          <a:prstGeom prst="rect">
            <a:avLst/>
          </a:prstGeom>
        </p:spPr>
      </p:pic>
      <p:pic>
        <p:nvPicPr>
          <p:cNvPr id="34" name="Image 33" descr="Une image contenant texte, Police, logo, conception&#10;&#10;Description générée automatiquement">
            <a:extLst>
              <a:ext uri="{FF2B5EF4-FFF2-40B4-BE49-F238E27FC236}">
                <a16:creationId xmlns:a16="http://schemas.microsoft.com/office/drawing/2014/main" id="{A4616F5C-5E7B-3E64-C6A7-1607BD40A3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3124" y="948516"/>
            <a:ext cx="360000" cy="360000"/>
          </a:xfrm>
          <a:prstGeom prst="rect">
            <a:avLst/>
          </a:prstGeom>
        </p:spPr>
      </p:pic>
      <p:pic>
        <p:nvPicPr>
          <p:cNvPr id="35" name="Image 34" descr="Une image contenant texte, conception, logo, rouge&#10;&#10;Description générée automatiquement">
            <a:extLst>
              <a:ext uri="{FF2B5EF4-FFF2-40B4-BE49-F238E27FC236}">
                <a16:creationId xmlns:a16="http://schemas.microsoft.com/office/drawing/2014/main" id="{299CA79F-86D1-428F-6E3E-F3EF956891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51944" y="948516"/>
            <a:ext cx="360000" cy="360000"/>
          </a:xfrm>
          <a:prstGeom prst="rect">
            <a:avLst/>
          </a:prstGeom>
        </p:spPr>
      </p:pic>
      <p:pic>
        <p:nvPicPr>
          <p:cNvPr id="37" name="Image 36" descr="Une image contenant conception, texte, capture d’écran&#10;&#10;Description générée automatiquement">
            <a:extLst>
              <a:ext uri="{FF2B5EF4-FFF2-40B4-BE49-F238E27FC236}">
                <a16:creationId xmlns:a16="http://schemas.microsoft.com/office/drawing/2014/main" id="{6E05FF33-364E-2069-6E88-7D6C88B6855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39004" y="948516"/>
            <a:ext cx="360000" cy="360000"/>
          </a:xfrm>
          <a:prstGeom prst="rect">
            <a:avLst/>
          </a:prstGeom>
        </p:spPr>
      </p:pic>
      <p:sp>
        <p:nvSpPr>
          <p:cNvPr id="5" name="ZoneTexte 4">
            <a:extLst>
              <a:ext uri="{FF2B5EF4-FFF2-40B4-BE49-F238E27FC236}">
                <a16:creationId xmlns:a16="http://schemas.microsoft.com/office/drawing/2014/main" id="{182DCA6F-1AA3-036D-0230-E30F2DDC126E}"/>
              </a:ext>
            </a:extLst>
          </p:cNvPr>
          <p:cNvSpPr txBox="1"/>
          <p:nvPr/>
        </p:nvSpPr>
        <p:spPr>
          <a:xfrm>
            <a:off x="450518" y="1604074"/>
            <a:ext cx="5083789" cy="4708981"/>
          </a:xfrm>
          <a:prstGeom prst="rect">
            <a:avLst/>
          </a:prstGeom>
          <a:noFill/>
        </p:spPr>
        <p:txBody>
          <a:bodyPr wrap="square" rtlCol="0">
            <a:spAutoFit/>
          </a:bodyPr>
          <a:lstStyle/>
          <a:p>
            <a:r>
              <a:rPr lang="fr-FR" sz="1200" dirty="0"/>
              <a:t>Notre environnement est une de nos préoccupations quotidiennes en tant que citoyen mais aussi en tant que salarié de notre groupe.</a:t>
            </a:r>
          </a:p>
          <a:p>
            <a:endParaRPr lang="fr-FR" sz="1200" dirty="0"/>
          </a:p>
          <a:p>
            <a:r>
              <a:rPr lang="fr-FR" sz="1200" u="sng" dirty="0">
                <a:solidFill>
                  <a:srgbClr val="0249A4"/>
                </a:solidFill>
              </a:rPr>
              <a:t>Nos actions communes et individuelles :</a:t>
            </a:r>
          </a:p>
          <a:p>
            <a:pPr marL="171450" indent="-171450">
              <a:buFont typeface="Arial" panose="020B0604020202020204" pitchFamily="34" charset="0"/>
              <a:buChar char="•"/>
            </a:pPr>
            <a:endParaRPr lang="fr-FR" sz="1200" dirty="0"/>
          </a:p>
          <a:p>
            <a:r>
              <a:rPr lang="fr-FR" sz="1200" dirty="0"/>
              <a:t>	Trier nos déchets,</a:t>
            </a:r>
          </a:p>
          <a:p>
            <a:endParaRPr lang="fr-FR" sz="1200" dirty="0"/>
          </a:p>
          <a:p>
            <a:endParaRPr lang="fr-FR" sz="1200" dirty="0"/>
          </a:p>
          <a:p>
            <a:endParaRPr lang="fr-FR" sz="1200" dirty="0"/>
          </a:p>
          <a:p>
            <a:r>
              <a:rPr lang="fr-FR" sz="1200" dirty="0"/>
              <a:t>	Veiller à notre consommation d’énergie,</a:t>
            </a:r>
          </a:p>
          <a:p>
            <a:endParaRPr lang="fr-FR" sz="1200" dirty="0"/>
          </a:p>
          <a:p>
            <a:endParaRPr lang="fr-FR" sz="1200" dirty="0"/>
          </a:p>
          <a:p>
            <a:r>
              <a:rPr lang="fr-FR" sz="1200" dirty="0"/>
              <a:t>	Veiller à notre consommation de carburant en prônant l’éco-	conduite,</a:t>
            </a:r>
          </a:p>
          <a:p>
            <a:endParaRPr lang="fr-FR" sz="1200" dirty="0"/>
          </a:p>
          <a:p>
            <a:pPr lvl="1"/>
            <a:endParaRPr lang="fr-FR" sz="1200" dirty="0"/>
          </a:p>
          <a:p>
            <a:pPr lvl="1"/>
            <a:r>
              <a:rPr lang="fr-FR" sz="1200" dirty="0"/>
              <a:t>	Limiter nos impressions en privilégiant la dématérialisation,</a:t>
            </a:r>
          </a:p>
          <a:p>
            <a:endParaRPr lang="fr-FR" sz="1200" dirty="0"/>
          </a:p>
          <a:p>
            <a:r>
              <a:rPr lang="fr-FR" sz="1200" dirty="0"/>
              <a:t>	Limiter nos achats de consommable et privilégier les produits 	éco-responsables en échangeant sur nos convictions avec nos 	fournisseurs,</a:t>
            </a:r>
          </a:p>
          <a:p>
            <a:endParaRPr lang="fr-FR" sz="1200" dirty="0"/>
          </a:p>
          <a:p>
            <a:endParaRPr lang="fr-FR" sz="1200" dirty="0"/>
          </a:p>
          <a:p>
            <a:r>
              <a:rPr lang="fr-FR" sz="1200" dirty="0"/>
              <a:t>	Impliquer nos salariés intérimaires en les initiant aux </a:t>
            </a:r>
            <a:r>
              <a:rPr lang="fr-FR" sz="1200" dirty="0" err="1"/>
              <a:t>éco-gestes</a:t>
            </a:r>
            <a:r>
              <a:rPr lang="fr-FR" sz="1200" dirty="0"/>
              <a:t> 	individuellement et collectivement sur les chantiers,</a:t>
            </a:r>
          </a:p>
        </p:txBody>
      </p:sp>
      <p:sp>
        <p:nvSpPr>
          <p:cNvPr id="7" name="ZoneTexte 6">
            <a:extLst>
              <a:ext uri="{FF2B5EF4-FFF2-40B4-BE49-F238E27FC236}">
                <a16:creationId xmlns:a16="http://schemas.microsoft.com/office/drawing/2014/main" id="{B804216E-1B10-EF92-1026-B15273F6E1EF}"/>
              </a:ext>
            </a:extLst>
          </p:cNvPr>
          <p:cNvSpPr txBox="1"/>
          <p:nvPr/>
        </p:nvSpPr>
        <p:spPr>
          <a:xfrm>
            <a:off x="6230400" y="1620305"/>
            <a:ext cx="5983561" cy="2492990"/>
          </a:xfrm>
          <a:prstGeom prst="rect">
            <a:avLst/>
          </a:prstGeom>
          <a:noFill/>
        </p:spPr>
        <p:txBody>
          <a:bodyPr wrap="none" rtlCol="0">
            <a:spAutoFit/>
          </a:bodyPr>
          <a:lstStyle/>
          <a:p>
            <a:pPr algn="just"/>
            <a:r>
              <a:rPr lang="fr-FR" sz="1200" dirty="0"/>
              <a:t>En plus de nos actions quotidiennes pour préserver les ressources, nous avons souhaité</a:t>
            </a:r>
          </a:p>
          <a:p>
            <a:pPr algn="just"/>
            <a:r>
              <a:rPr lang="fr-FR" sz="1200" dirty="0"/>
              <a:t>agir sur la biodiversité de notre territoire.</a:t>
            </a:r>
          </a:p>
          <a:p>
            <a:pPr algn="just"/>
            <a:r>
              <a:rPr lang="fr-FR" sz="1200" dirty="0"/>
              <a:t>En échangeant avec nos amis, nos clients, nos partenaires, nous avons découvert une </a:t>
            </a:r>
          </a:p>
          <a:p>
            <a:pPr algn="just"/>
            <a:r>
              <a:rPr lang="fr-FR" sz="1200" dirty="0"/>
              <a:t>association qui partage les mêmes valeurs d’inclusion que les nôtres et nous avons</a:t>
            </a:r>
          </a:p>
          <a:p>
            <a:pPr algn="just"/>
            <a:r>
              <a:rPr lang="fr-FR" sz="1200" dirty="0"/>
              <a:t>souhaité devenir partenaire de « Donne-moi des ailes ».</a:t>
            </a:r>
          </a:p>
          <a:p>
            <a:pPr algn="just"/>
            <a:endParaRPr lang="fr-FR" sz="1200" dirty="0"/>
          </a:p>
          <a:p>
            <a:pPr algn="just"/>
            <a:r>
              <a:rPr lang="fr-FR" sz="1200" dirty="0"/>
              <a:t>Les objectifs de l’association « Donne-moi des ailes » :</a:t>
            </a:r>
          </a:p>
          <a:p>
            <a:pPr marL="171450" indent="-171450" algn="just">
              <a:buFont typeface="Arial" panose="020B0604020202020204" pitchFamily="34" charset="0"/>
              <a:buChar char="•"/>
            </a:pPr>
            <a:r>
              <a:rPr lang="fr-FR" sz="1200" dirty="0">
                <a:effectLst/>
                <a:ea typeface="Aptos" panose="020B0004020202020204" pitchFamily="34" charset="0"/>
                <a:cs typeface="Aptos" panose="020B0004020202020204" pitchFamily="34" charset="0"/>
              </a:rPr>
              <a:t>Financer l’achat de ruche par le mécénat et </a:t>
            </a:r>
            <a:r>
              <a:rPr lang="fr-FR" sz="1200" b="1" dirty="0">
                <a:effectLst/>
                <a:ea typeface="Aptos" panose="020B0004020202020204" pitchFamily="34" charset="0"/>
                <a:cs typeface="Aptos" panose="020B0004020202020204" pitchFamily="34" charset="0"/>
              </a:rPr>
              <a:t>aider les apiculteurs à implanter leur </a:t>
            </a:r>
          </a:p>
          <a:p>
            <a:pPr algn="just"/>
            <a:r>
              <a:rPr lang="fr-FR" sz="1200" b="1" dirty="0">
                <a:effectLst/>
                <a:ea typeface="Aptos" panose="020B0004020202020204" pitchFamily="34" charset="0"/>
                <a:cs typeface="Aptos" panose="020B0004020202020204" pitchFamily="34" charset="0"/>
              </a:rPr>
              <a:t>production, </a:t>
            </a:r>
            <a:r>
              <a:rPr lang="fr-FR" sz="1200" dirty="0">
                <a:effectLst/>
                <a:ea typeface="Aptos" panose="020B0004020202020204" pitchFamily="34" charset="0"/>
                <a:cs typeface="Aptos" panose="020B0004020202020204" pitchFamily="34" charset="0"/>
              </a:rPr>
              <a:t>dans des </a:t>
            </a:r>
            <a:r>
              <a:rPr lang="fr-FR" sz="1200" b="1" dirty="0">
                <a:effectLst/>
                <a:ea typeface="Aptos" panose="020B0004020202020204" pitchFamily="34" charset="0"/>
                <a:cs typeface="Aptos" panose="020B0004020202020204" pitchFamily="34" charset="0"/>
              </a:rPr>
              <a:t>circuits courts</a:t>
            </a:r>
            <a:r>
              <a:rPr lang="fr-FR" sz="1200" dirty="0">
                <a:effectLst/>
                <a:ea typeface="Aptos" panose="020B0004020202020204" pitchFamily="34" charset="0"/>
                <a:cs typeface="Aptos" panose="020B0004020202020204" pitchFamily="34" charset="0"/>
              </a:rPr>
              <a:t> (Hôtels, boulangeries, magasins locaux,…), leur apporter </a:t>
            </a:r>
          </a:p>
          <a:p>
            <a:pPr algn="just"/>
            <a:r>
              <a:rPr lang="fr-FR" sz="1200" dirty="0">
                <a:effectLst/>
                <a:ea typeface="Aptos" panose="020B0004020202020204" pitchFamily="34" charset="0"/>
                <a:cs typeface="Aptos" panose="020B0004020202020204" pitchFamily="34" charset="0"/>
              </a:rPr>
              <a:t>de la formation.</a:t>
            </a:r>
          </a:p>
          <a:p>
            <a:pPr marL="171450" indent="-171450" algn="just">
              <a:buFont typeface="Arial" panose="020B0604020202020204" pitchFamily="34" charset="0"/>
              <a:buChar char="•"/>
            </a:pPr>
            <a:r>
              <a:rPr lang="fr-FR" sz="1200" dirty="0">
                <a:effectLst/>
                <a:ea typeface="Aptos" panose="020B0004020202020204" pitchFamily="34" charset="0"/>
                <a:cs typeface="Aptos" panose="020B0004020202020204" pitchFamily="34" charset="0"/>
              </a:rPr>
              <a:t>Garantir un </a:t>
            </a:r>
            <a:r>
              <a:rPr lang="fr-FR" sz="1200" b="1" dirty="0">
                <a:effectLst/>
                <a:ea typeface="Aptos" panose="020B0004020202020204" pitchFamily="34" charset="0"/>
                <a:cs typeface="Aptos" panose="020B0004020202020204" pitchFamily="34" charset="0"/>
              </a:rPr>
              <a:t>miel local et authentique</a:t>
            </a:r>
            <a:r>
              <a:rPr lang="fr-FR" sz="1200" dirty="0">
                <a:effectLst/>
                <a:ea typeface="Aptos" panose="020B0004020202020204" pitchFamily="34" charset="0"/>
                <a:cs typeface="Aptos" panose="020B0004020202020204" pitchFamily="34" charset="0"/>
              </a:rPr>
              <a:t> et sans sucre ajouté. </a:t>
            </a:r>
          </a:p>
          <a:p>
            <a:pPr marL="171450" indent="-171450" algn="just">
              <a:buFont typeface="Arial" panose="020B0604020202020204" pitchFamily="34" charset="0"/>
              <a:buChar char="•"/>
            </a:pPr>
            <a:r>
              <a:rPr lang="fr-FR" sz="1200" kern="0" dirty="0">
                <a:effectLst/>
                <a:ea typeface="Aptos" panose="020B0004020202020204" pitchFamily="34" charset="0"/>
                <a:cs typeface="Aptos" panose="020B0004020202020204" pitchFamily="34" charset="0"/>
              </a:rPr>
              <a:t>Soutenir l’association Nos enfants d’ailleurs, dans la création </a:t>
            </a:r>
            <a:r>
              <a:rPr lang="fr-FR" sz="1200" b="1" kern="0" dirty="0">
                <a:effectLst/>
                <a:ea typeface="Aptos" panose="020B0004020202020204" pitchFamily="34" charset="0"/>
                <a:cs typeface="Aptos" panose="020B0004020202020204" pitchFamily="34" charset="0"/>
              </a:rPr>
              <a:t>d'ateliers professionnels </a:t>
            </a:r>
          </a:p>
          <a:p>
            <a:pPr algn="just"/>
            <a:r>
              <a:rPr lang="fr-FR" sz="1200" b="1" kern="0" dirty="0">
                <a:effectLst/>
                <a:ea typeface="Aptos" panose="020B0004020202020204" pitchFamily="34" charset="0"/>
                <a:cs typeface="Aptos" panose="020B0004020202020204" pitchFamily="34" charset="0"/>
              </a:rPr>
              <a:t>protégés</a:t>
            </a:r>
            <a:r>
              <a:rPr lang="fr-FR" sz="1200" kern="0" dirty="0">
                <a:effectLst/>
                <a:ea typeface="Aptos" panose="020B0004020202020204" pitchFamily="34" charset="0"/>
                <a:cs typeface="Aptos" panose="020B0004020202020204" pitchFamily="34" charset="0"/>
              </a:rPr>
              <a:t> pour des jeunes (16/20 ans) atteints d’autisme.</a:t>
            </a:r>
          </a:p>
        </p:txBody>
      </p:sp>
      <p:pic>
        <p:nvPicPr>
          <p:cNvPr id="9" name="Image 8" descr="Une image contenant vert, conception&#10;&#10;Description générée automatiquement">
            <a:extLst>
              <a:ext uri="{FF2B5EF4-FFF2-40B4-BE49-F238E27FC236}">
                <a16:creationId xmlns:a16="http://schemas.microsoft.com/office/drawing/2014/main" id="{9861541A-7563-47DB-F23A-475C7BCA6FB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0551" y="2468990"/>
            <a:ext cx="426950" cy="426950"/>
          </a:xfrm>
          <a:prstGeom prst="rect">
            <a:avLst/>
          </a:prstGeom>
        </p:spPr>
      </p:pic>
      <p:pic>
        <p:nvPicPr>
          <p:cNvPr id="13" name="Image 12">
            <a:extLst>
              <a:ext uri="{FF2B5EF4-FFF2-40B4-BE49-F238E27FC236}">
                <a16:creationId xmlns:a16="http://schemas.microsoft.com/office/drawing/2014/main" id="{30F0AB9F-BE7B-FF5D-3F79-2F446B16A26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4648" y="3014703"/>
            <a:ext cx="558757" cy="558757"/>
          </a:xfrm>
          <a:prstGeom prst="rect">
            <a:avLst/>
          </a:prstGeom>
        </p:spPr>
      </p:pic>
      <p:pic>
        <p:nvPicPr>
          <p:cNvPr id="39" name="Image 38" descr="Une image contenant texte, appareil, Instrument de mesure, jauge&#10;&#10;Description générée automatiquement">
            <a:extLst>
              <a:ext uri="{FF2B5EF4-FFF2-40B4-BE49-F238E27FC236}">
                <a16:creationId xmlns:a16="http://schemas.microsoft.com/office/drawing/2014/main" id="{247FD565-0A4C-AE37-4E6D-4C4BA14FD60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72250" y="3724120"/>
            <a:ext cx="603552" cy="549618"/>
          </a:xfrm>
          <a:prstGeom prst="rect">
            <a:avLst/>
          </a:prstGeom>
        </p:spPr>
      </p:pic>
      <p:pic>
        <p:nvPicPr>
          <p:cNvPr id="51" name="Image 50" descr="Une image contenant clipart, conception&#10;&#10;Description générée automatiquement">
            <a:extLst>
              <a:ext uri="{FF2B5EF4-FFF2-40B4-BE49-F238E27FC236}">
                <a16:creationId xmlns:a16="http://schemas.microsoft.com/office/drawing/2014/main" id="{9A68C0ED-DBB9-B4D8-66F7-934D194C668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69934" y="4900392"/>
            <a:ext cx="608184" cy="608184"/>
          </a:xfrm>
          <a:prstGeom prst="rect">
            <a:avLst/>
          </a:prstGeom>
        </p:spPr>
      </p:pic>
      <p:pic>
        <p:nvPicPr>
          <p:cNvPr id="53" name="Image 52" descr="Une image contenant diagramme, conception, capture d’écran, Graphique&#10;&#10;Description générée automatiquement">
            <a:extLst>
              <a:ext uri="{FF2B5EF4-FFF2-40B4-BE49-F238E27FC236}">
                <a16:creationId xmlns:a16="http://schemas.microsoft.com/office/drawing/2014/main" id="{43F590E3-CAD1-B602-F5C6-2985E7EF5BA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45867" y="4383525"/>
            <a:ext cx="456318" cy="446267"/>
          </a:xfrm>
          <a:prstGeom prst="rect">
            <a:avLst/>
          </a:prstGeom>
        </p:spPr>
      </p:pic>
      <p:pic>
        <p:nvPicPr>
          <p:cNvPr id="55" name="Image 54" descr="Une image contenant Graphique, graphisme, illustration, conception&#10;&#10;Description générée automatiquement">
            <a:extLst>
              <a:ext uri="{FF2B5EF4-FFF2-40B4-BE49-F238E27FC236}">
                <a16:creationId xmlns:a16="http://schemas.microsoft.com/office/drawing/2014/main" id="{21EDE0E4-5405-A13D-E868-99C69F5B0F9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39685" y="5744208"/>
            <a:ext cx="468682" cy="446267"/>
          </a:xfrm>
          <a:prstGeom prst="rect">
            <a:avLst/>
          </a:prstGeom>
        </p:spPr>
      </p:pic>
      <p:grpSp>
        <p:nvGrpSpPr>
          <p:cNvPr id="91" name="Groupe 90">
            <a:extLst>
              <a:ext uri="{FF2B5EF4-FFF2-40B4-BE49-F238E27FC236}">
                <a16:creationId xmlns:a16="http://schemas.microsoft.com/office/drawing/2014/main" id="{BF273379-ADA6-DAE1-B2F1-1517F57C2F2E}"/>
              </a:ext>
            </a:extLst>
          </p:cNvPr>
          <p:cNvGrpSpPr/>
          <p:nvPr/>
        </p:nvGrpSpPr>
        <p:grpSpPr>
          <a:xfrm>
            <a:off x="6304679" y="4161776"/>
            <a:ext cx="1710185" cy="2233752"/>
            <a:chOff x="6757309" y="4183366"/>
            <a:chExt cx="1710185" cy="2233752"/>
          </a:xfrm>
        </p:grpSpPr>
        <p:sp>
          <p:nvSpPr>
            <p:cNvPr id="66" name="Rectangle : coins arrondis 65">
              <a:extLst>
                <a:ext uri="{FF2B5EF4-FFF2-40B4-BE49-F238E27FC236}">
                  <a16:creationId xmlns:a16="http://schemas.microsoft.com/office/drawing/2014/main" id="{C196ADD8-23F0-7EAD-A52F-A0D3052B53C0}"/>
                </a:ext>
              </a:extLst>
            </p:cNvPr>
            <p:cNvSpPr/>
            <p:nvPr/>
          </p:nvSpPr>
          <p:spPr>
            <a:xfrm>
              <a:off x="6757309" y="4183366"/>
              <a:ext cx="1710185" cy="2233752"/>
            </a:xfrm>
            <a:prstGeom prst="roundRect">
              <a:avLst/>
            </a:prstGeom>
            <a:solidFill>
              <a:srgbClr val="2A43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5" name="Graphique 64">
              <a:extLst>
                <a:ext uri="{FF2B5EF4-FFF2-40B4-BE49-F238E27FC236}">
                  <a16:creationId xmlns:a16="http://schemas.microsoft.com/office/drawing/2014/main" id="{A769D489-9FF4-B6D8-47CD-B7FCD3899449}"/>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833965" y="4422239"/>
              <a:ext cx="1556873" cy="1756007"/>
            </a:xfrm>
            <a:prstGeom prst="rect">
              <a:avLst/>
            </a:prstGeom>
          </p:spPr>
        </p:pic>
      </p:grpSp>
      <p:pic>
        <p:nvPicPr>
          <p:cNvPr id="68" name="Image 67" descr="Une image contenant illustration, dessin, croquis, Dessin au trait&#10;&#10;Description générée automatiquement">
            <a:extLst>
              <a:ext uri="{FF2B5EF4-FFF2-40B4-BE49-F238E27FC236}">
                <a16:creationId xmlns:a16="http://schemas.microsoft.com/office/drawing/2014/main" id="{94D2A355-0B04-966F-B0A2-F497CB2F39C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796473" y="4805537"/>
            <a:ext cx="1905000" cy="1504950"/>
          </a:xfrm>
          <a:prstGeom prst="rect">
            <a:avLst/>
          </a:prstGeom>
        </p:spPr>
      </p:pic>
      <p:cxnSp>
        <p:nvCxnSpPr>
          <p:cNvPr id="70" name="Connecteur : en arc 69">
            <a:extLst>
              <a:ext uri="{FF2B5EF4-FFF2-40B4-BE49-F238E27FC236}">
                <a16:creationId xmlns:a16="http://schemas.microsoft.com/office/drawing/2014/main" id="{7BCEFABB-9303-6477-0568-14C0C8397C1C}"/>
              </a:ext>
            </a:extLst>
          </p:cNvPr>
          <p:cNvCxnSpPr/>
          <p:nvPr/>
        </p:nvCxnSpPr>
        <p:spPr>
          <a:xfrm>
            <a:off x="8138288" y="4647338"/>
            <a:ext cx="557266" cy="46579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Connecteur : en arc 72">
            <a:extLst>
              <a:ext uri="{FF2B5EF4-FFF2-40B4-BE49-F238E27FC236}">
                <a16:creationId xmlns:a16="http://schemas.microsoft.com/office/drawing/2014/main" id="{770311FB-B650-11B8-0E46-29945714BED0}"/>
              </a:ext>
            </a:extLst>
          </p:cNvPr>
          <p:cNvCxnSpPr>
            <a:cxnSpLocks/>
          </p:cNvCxnSpPr>
          <p:nvPr/>
        </p:nvCxnSpPr>
        <p:spPr>
          <a:xfrm rot="10800000">
            <a:off x="8091258" y="5015712"/>
            <a:ext cx="557266" cy="44396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Connecteur : en arc 75">
            <a:extLst>
              <a:ext uri="{FF2B5EF4-FFF2-40B4-BE49-F238E27FC236}">
                <a16:creationId xmlns:a16="http://schemas.microsoft.com/office/drawing/2014/main" id="{951F8DB5-AA7C-2FCA-AC46-72EE3CA834A9}"/>
              </a:ext>
            </a:extLst>
          </p:cNvPr>
          <p:cNvCxnSpPr>
            <a:cxnSpLocks/>
          </p:cNvCxnSpPr>
          <p:nvPr/>
        </p:nvCxnSpPr>
        <p:spPr>
          <a:xfrm flipV="1">
            <a:off x="10627745" y="4829792"/>
            <a:ext cx="514204" cy="48169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Connecteur : en arc 78">
            <a:extLst>
              <a:ext uri="{FF2B5EF4-FFF2-40B4-BE49-F238E27FC236}">
                <a16:creationId xmlns:a16="http://schemas.microsoft.com/office/drawing/2014/main" id="{ABBEA1F4-C9BB-A82F-E0ED-4975B650F4A0}"/>
              </a:ext>
            </a:extLst>
          </p:cNvPr>
          <p:cNvCxnSpPr>
            <a:cxnSpLocks/>
            <a:endCxn id="68" idx="3"/>
          </p:cNvCxnSpPr>
          <p:nvPr/>
        </p:nvCxnSpPr>
        <p:spPr>
          <a:xfrm rot="5400000">
            <a:off x="10697657" y="5113686"/>
            <a:ext cx="448142" cy="44051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90" name="Image 89" descr="Une image contenant texte, Graphique, graphisme, logo">
            <a:extLst>
              <a:ext uri="{FF2B5EF4-FFF2-40B4-BE49-F238E27FC236}">
                <a16:creationId xmlns:a16="http://schemas.microsoft.com/office/drawing/2014/main" id="{F56601F6-5F95-7ADC-302F-18B6EEAE01E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188977" y="4400649"/>
            <a:ext cx="809732" cy="910841"/>
          </a:xfrm>
          <a:prstGeom prst="rect">
            <a:avLst/>
          </a:prstGeom>
        </p:spPr>
      </p:pic>
    </p:spTree>
    <p:extLst>
      <p:ext uri="{BB962C8B-B14F-4D97-AF65-F5344CB8AC3E}">
        <p14:creationId xmlns:p14="http://schemas.microsoft.com/office/powerpoint/2010/main" val="714572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 39" descr="Une image contenant dessin, clipart, croquis, Graphique">
            <a:extLst>
              <a:ext uri="{FF2B5EF4-FFF2-40B4-BE49-F238E27FC236}">
                <a16:creationId xmlns:a16="http://schemas.microsoft.com/office/drawing/2014/main" id="{53B2E492-EDB5-904B-84F5-4F5D3A4D9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4629" y="5343309"/>
            <a:ext cx="486751" cy="486751"/>
          </a:xfrm>
          <a:prstGeom prst="rect">
            <a:avLst/>
          </a:prstGeom>
        </p:spPr>
      </p:pic>
      <p:cxnSp>
        <p:nvCxnSpPr>
          <p:cNvPr id="24" name="Connecteur droit 23">
            <a:extLst>
              <a:ext uri="{FF2B5EF4-FFF2-40B4-BE49-F238E27FC236}">
                <a16:creationId xmlns:a16="http://schemas.microsoft.com/office/drawing/2014/main" id="{7F37A8F5-0320-B5D9-BDF3-DFA67B7528E0}"/>
              </a:ext>
            </a:extLst>
          </p:cNvPr>
          <p:cNvCxnSpPr>
            <a:cxnSpLocks/>
          </p:cNvCxnSpPr>
          <p:nvPr/>
        </p:nvCxnSpPr>
        <p:spPr>
          <a:xfrm flipV="1">
            <a:off x="5961600" y="434410"/>
            <a:ext cx="5896800" cy="13195"/>
          </a:xfrm>
          <a:prstGeom prst="line">
            <a:avLst/>
          </a:prstGeom>
          <a:ln>
            <a:solidFill>
              <a:srgbClr val="2E476D"/>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BDBFDCB-43CD-7DC3-3E18-1E237F880803}"/>
              </a:ext>
            </a:extLst>
          </p:cNvPr>
          <p:cNvSpPr txBox="1"/>
          <p:nvPr/>
        </p:nvSpPr>
        <p:spPr>
          <a:xfrm>
            <a:off x="10672697" y="143313"/>
            <a:ext cx="2101973" cy="338554"/>
          </a:xfrm>
          <a:prstGeom prst="rect">
            <a:avLst/>
          </a:prstGeom>
          <a:noFill/>
        </p:spPr>
        <p:txBody>
          <a:bodyPr wrap="square">
            <a:spAutoFit/>
          </a:bodyPr>
          <a:lstStyle/>
          <a:p>
            <a:r>
              <a:rPr lang="fr-FR" sz="1600" dirty="0" err="1">
                <a:solidFill>
                  <a:schemeClr val="accent1">
                    <a:lumMod val="50000"/>
                  </a:schemeClr>
                </a:solidFill>
                <a:latin typeface="+mj-lt"/>
              </a:rPr>
              <a:t>AGI’R</a:t>
            </a:r>
            <a:r>
              <a:rPr lang="fr-FR" sz="1100" dirty="0" err="1">
                <a:solidFill>
                  <a:schemeClr val="accent1">
                    <a:lumMod val="50000"/>
                  </a:schemeClr>
                </a:solidFill>
                <a:latin typeface="+mj-lt"/>
              </a:rPr>
              <a:t>esponsable</a:t>
            </a:r>
            <a:endParaRPr lang="fr-FR" sz="1100" dirty="0">
              <a:solidFill>
                <a:schemeClr val="accent1">
                  <a:lumMod val="50000"/>
                </a:schemeClr>
              </a:solidFill>
              <a:latin typeface="+mj-lt"/>
            </a:endParaRPr>
          </a:p>
        </p:txBody>
      </p:sp>
      <p:cxnSp>
        <p:nvCxnSpPr>
          <p:cNvPr id="19" name="Connecteur droit 18">
            <a:extLst>
              <a:ext uri="{FF2B5EF4-FFF2-40B4-BE49-F238E27FC236}">
                <a16:creationId xmlns:a16="http://schemas.microsoft.com/office/drawing/2014/main" id="{CD57627E-F8FE-9AB1-CDE3-A086A5E2C83B}"/>
              </a:ext>
            </a:extLst>
          </p:cNvPr>
          <p:cNvCxnSpPr>
            <a:cxnSpLocks/>
          </p:cNvCxnSpPr>
          <p:nvPr/>
        </p:nvCxnSpPr>
        <p:spPr>
          <a:xfrm>
            <a:off x="5961600" y="637216"/>
            <a:ext cx="0" cy="5786374"/>
          </a:xfrm>
          <a:prstGeom prst="line">
            <a:avLst/>
          </a:prstGeom>
          <a:ln>
            <a:solidFill>
              <a:srgbClr val="4E6383"/>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0298FC65-A4AE-AFCB-97BA-0FA6EBA2C30F}"/>
              </a:ext>
            </a:extLst>
          </p:cNvPr>
          <p:cNvSpPr txBox="1"/>
          <p:nvPr/>
        </p:nvSpPr>
        <p:spPr>
          <a:xfrm>
            <a:off x="751580" y="185995"/>
            <a:ext cx="2707729" cy="369332"/>
          </a:xfrm>
          <a:prstGeom prst="rect">
            <a:avLst/>
          </a:prstGeom>
          <a:noFill/>
        </p:spPr>
        <p:txBody>
          <a:bodyPr wrap="none" rtlCol="0">
            <a:spAutoFit/>
          </a:bodyPr>
          <a:lstStyle/>
          <a:p>
            <a:r>
              <a:rPr lang="fr-FR" i="1" dirty="0">
                <a:solidFill>
                  <a:srgbClr val="2A436A"/>
                </a:solidFill>
              </a:rPr>
              <a:t>Environnement &amp; Territoire</a:t>
            </a:r>
          </a:p>
        </p:txBody>
      </p:sp>
      <p:sp>
        <p:nvSpPr>
          <p:cNvPr id="38" name="ZoneTexte 37">
            <a:extLst>
              <a:ext uri="{FF2B5EF4-FFF2-40B4-BE49-F238E27FC236}">
                <a16:creationId xmlns:a16="http://schemas.microsoft.com/office/drawing/2014/main" id="{FA3B7B71-15DE-F9F7-1616-DEEF968D1DDC}"/>
              </a:ext>
            </a:extLst>
          </p:cNvPr>
          <p:cNvSpPr txBox="1"/>
          <p:nvPr/>
        </p:nvSpPr>
        <p:spPr>
          <a:xfrm>
            <a:off x="192379" y="598271"/>
            <a:ext cx="5451096" cy="830997"/>
          </a:xfrm>
          <a:prstGeom prst="rect">
            <a:avLst/>
          </a:prstGeom>
          <a:noFill/>
        </p:spPr>
        <p:txBody>
          <a:bodyPr wrap="square" rtlCol="0">
            <a:spAutoFit/>
          </a:bodyPr>
          <a:lstStyle/>
          <a:p>
            <a:pPr algn="r"/>
            <a:r>
              <a:rPr lang="fr-FR" sz="1600" b="1" i="1" dirty="0">
                <a:latin typeface="+mj-lt"/>
              </a:rPr>
              <a:t>Implication dans le développement du territoire</a:t>
            </a:r>
          </a:p>
          <a:p>
            <a:pPr algn="r"/>
            <a:endParaRPr lang="fr-FR" sz="1600" b="1" i="1" dirty="0">
              <a:latin typeface="+mj-lt"/>
            </a:endParaRPr>
          </a:p>
          <a:p>
            <a:pPr algn="r"/>
            <a:endParaRPr lang="fr-FR" sz="1600" b="1" i="1" dirty="0">
              <a:latin typeface="+mj-lt"/>
            </a:endParaRPr>
          </a:p>
        </p:txBody>
      </p:sp>
      <p:sp>
        <p:nvSpPr>
          <p:cNvPr id="2" name="ZoneTexte 1">
            <a:extLst>
              <a:ext uri="{FF2B5EF4-FFF2-40B4-BE49-F238E27FC236}">
                <a16:creationId xmlns:a16="http://schemas.microsoft.com/office/drawing/2014/main" id="{85D4A45E-609B-EAFB-BFC3-A7EB46E66E25}"/>
              </a:ext>
            </a:extLst>
          </p:cNvPr>
          <p:cNvSpPr txBox="1"/>
          <p:nvPr/>
        </p:nvSpPr>
        <p:spPr>
          <a:xfrm>
            <a:off x="379686" y="896312"/>
            <a:ext cx="5451096" cy="600164"/>
          </a:xfrm>
          <a:prstGeom prst="rect">
            <a:avLst/>
          </a:prstGeom>
          <a:noFill/>
        </p:spPr>
        <p:txBody>
          <a:bodyPr wrap="square" rtlCol="0">
            <a:spAutoFit/>
          </a:bodyPr>
          <a:lstStyle/>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effectLst/>
              <a:latin typeface="+mj-lt"/>
              <a:ea typeface="Calibri" panose="020F0502020204030204" pitchFamily="34" charset="0"/>
              <a:cs typeface="Calibri" panose="020F0502020204030204" pitchFamily="34" charset="0"/>
            </a:endParaRPr>
          </a:p>
          <a:p>
            <a:pPr algn="just"/>
            <a:endParaRPr lang="fr-FR" sz="1100" dirty="0">
              <a:latin typeface="+mj-lt"/>
              <a:ea typeface="Calibri" panose="020F0502020204030204" pitchFamily="34" charset="0"/>
              <a:cs typeface="Calibri" panose="020F0502020204030204" pitchFamily="34" charset="0"/>
            </a:endParaRPr>
          </a:p>
        </p:txBody>
      </p:sp>
      <p:pic>
        <p:nvPicPr>
          <p:cNvPr id="63" name="Image 62" descr="Une image contenant texte, Police, logo, Graphique&#10;&#10;Description générée automatiquement">
            <a:extLst>
              <a:ext uri="{FF2B5EF4-FFF2-40B4-BE49-F238E27FC236}">
                <a16:creationId xmlns:a16="http://schemas.microsoft.com/office/drawing/2014/main" id="{28F097EC-9586-1074-E141-B2A3834E36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962" y="972635"/>
            <a:ext cx="360000" cy="360000"/>
          </a:xfrm>
          <a:prstGeom prst="rect">
            <a:avLst/>
          </a:prstGeom>
        </p:spPr>
      </p:pic>
      <p:pic>
        <p:nvPicPr>
          <p:cNvPr id="65" name="Image 64" descr="Une image contenant texte, Police, vert, Graphique&#10;&#10;Description générée automatiquement">
            <a:extLst>
              <a:ext uri="{FF2B5EF4-FFF2-40B4-BE49-F238E27FC236}">
                <a16:creationId xmlns:a16="http://schemas.microsoft.com/office/drawing/2014/main" id="{2DFE0C9C-691C-AD1C-1244-07D0D47B46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2693" y="972635"/>
            <a:ext cx="360000" cy="360000"/>
          </a:xfrm>
          <a:prstGeom prst="rect">
            <a:avLst/>
          </a:prstGeom>
        </p:spPr>
      </p:pic>
      <p:pic>
        <p:nvPicPr>
          <p:cNvPr id="71" name="Image 70" descr="Une image contenant texte, Graphique, Police, logo&#10;&#10;Description générée automatiquement">
            <a:extLst>
              <a:ext uri="{FF2B5EF4-FFF2-40B4-BE49-F238E27FC236}">
                <a16:creationId xmlns:a16="http://schemas.microsoft.com/office/drawing/2014/main" id="{41D2965B-D5CF-0D71-260A-DADCA63B4F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0242" y="972635"/>
            <a:ext cx="360000" cy="360000"/>
          </a:xfrm>
          <a:prstGeom prst="rect">
            <a:avLst/>
          </a:prstGeom>
        </p:spPr>
      </p:pic>
      <p:sp>
        <p:nvSpPr>
          <p:cNvPr id="77" name="Rectangle 76">
            <a:extLst>
              <a:ext uri="{FF2B5EF4-FFF2-40B4-BE49-F238E27FC236}">
                <a16:creationId xmlns:a16="http://schemas.microsoft.com/office/drawing/2014/main" id="{79F269D3-C433-471D-734B-DB40507E07CA}"/>
              </a:ext>
            </a:extLst>
          </p:cNvPr>
          <p:cNvSpPr/>
          <p:nvPr/>
        </p:nvSpPr>
        <p:spPr>
          <a:xfrm>
            <a:off x="245741"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ZoneTexte 77">
            <a:extLst>
              <a:ext uri="{FF2B5EF4-FFF2-40B4-BE49-F238E27FC236}">
                <a16:creationId xmlns:a16="http://schemas.microsoft.com/office/drawing/2014/main" id="{BC0E5A81-1CD7-52A2-059A-80225F246A3D}"/>
              </a:ext>
            </a:extLst>
          </p:cNvPr>
          <p:cNvSpPr txBox="1"/>
          <p:nvPr/>
        </p:nvSpPr>
        <p:spPr>
          <a:xfrm>
            <a:off x="56297" y="6395528"/>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Implication dans le développement du territoire</a:t>
            </a:r>
          </a:p>
        </p:txBody>
      </p:sp>
      <p:pic>
        <p:nvPicPr>
          <p:cNvPr id="91" name="Image 90" descr="Une image contenant texte, logo, Police, capture d’écran&#10;&#10;Description générée automatiquement">
            <a:extLst>
              <a:ext uri="{FF2B5EF4-FFF2-40B4-BE49-F238E27FC236}">
                <a16:creationId xmlns:a16="http://schemas.microsoft.com/office/drawing/2014/main" id="{A335E5DF-E96C-C43C-C2EF-E15F9AB426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82" y="972635"/>
            <a:ext cx="360000" cy="360000"/>
          </a:xfrm>
          <a:prstGeom prst="rect">
            <a:avLst/>
          </a:prstGeom>
        </p:spPr>
      </p:pic>
      <p:sp>
        <p:nvSpPr>
          <p:cNvPr id="6" name="ZoneTexte 5">
            <a:extLst>
              <a:ext uri="{FF2B5EF4-FFF2-40B4-BE49-F238E27FC236}">
                <a16:creationId xmlns:a16="http://schemas.microsoft.com/office/drawing/2014/main" id="{69FD8B60-0794-A7B6-822B-416AE0B2F255}"/>
              </a:ext>
            </a:extLst>
          </p:cNvPr>
          <p:cNvSpPr txBox="1"/>
          <p:nvPr/>
        </p:nvSpPr>
        <p:spPr>
          <a:xfrm>
            <a:off x="6222233" y="1415855"/>
            <a:ext cx="5519995" cy="3985706"/>
          </a:xfrm>
          <a:prstGeom prst="rect">
            <a:avLst/>
          </a:prstGeom>
          <a:noFill/>
        </p:spPr>
        <p:txBody>
          <a:bodyPr wrap="square" rtlCol="0">
            <a:spAutoFit/>
          </a:bodyPr>
          <a:lstStyle/>
          <a:p>
            <a:pPr algn="just"/>
            <a:r>
              <a:rPr lang="fr-FR" sz="1100" b="1" dirty="0">
                <a:solidFill>
                  <a:srgbClr val="0249A4"/>
                </a:solidFill>
              </a:rPr>
              <a:t>PARTENARIAT</a:t>
            </a:r>
          </a:p>
          <a:p>
            <a:pPr algn="just"/>
            <a:endParaRPr lang="fr-FR" sz="1100" dirty="0"/>
          </a:p>
          <a:p>
            <a:pPr algn="just"/>
            <a:r>
              <a:rPr lang="fr-FR" sz="1100" dirty="0"/>
              <a:t>Notre objectif de faire grandir, d’innover dans notre mission quotidienne sur notre territoire passe inévitablement </a:t>
            </a:r>
            <a:r>
              <a:rPr lang="fr-FR" sz="1100" b="1" dirty="0">
                <a:solidFill>
                  <a:srgbClr val="004AAD"/>
                </a:solidFill>
              </a:rPr>
              <a:t>par des échanges et du travail collaboratif avec nos partenaires </a:t>
            </a:r>
            <a:r>
              <a:rPr lang="fr-FR" sz="1100" dirty="0"/>
              <a:t>:</a:t>
            </a:r>
          </a:p>
          <a:p>
            <a:pPr algn="just"/>
            <a:endParaRPr lang="fr-FR" sz="1100" dirty="0"/>
          </a:p>
          <a:p>
            <a:pPr marL="171450" indent="-171450" algn="just">
              <a:buFont typeface="Arial" panose="020B0604020202020204" pitchFamily="34" charset="0"/>
              <a:buChar char="•"/>
            </a:pPr>
            <a:r>
              <a:rPr lang="fr-FR" sz="1100" dirty="0"/>
              <a:t>Implication dans </a:t>
            </a:r>
            <a:r>
              <a:rPr lang="fr-FR" sz="1100" b="1" dirty="0">
                <a:solidFill>
                  <a:srgbClr val="004AAD"/>
                </a:solidFill>
              </a:rPr>
              <a:t>le Contrat de Ville du Grand Besançon Métropole </a:t>
            </a:r>
            <a:r>
              <a:rPr lang="fr-FR" sz="1100" dirty="0"/>
              <a:t>: objectif de découverte de nos métiers en visant la mise à l’emploi en partenariat avec les prescripteurs locaux,</a:t>
            </a:r>
          </a:p>
          <a:p>
            <a:pPr marL="171450" indent="-171450" algn="just">
              <a:buFont typeface="Arial" panose="020B0604020202020204" pitchFamily="34" charset="0"/>
              <a:buChar char="•"/>
            </a:pPr>
            <a:endParaRPr lang="fr-FR" sz="1100" dirty="0"/>
          </a:p>
          <a:p>
            <a:pPr marL="171450" indent="-171450" algn="just">
              <a:buFont typeface="Arial" panose="020B0604020202020204" pitchFamily="34" charset="0"/>
              <a:buChar char="•"/>
            </a:pPr>
            <a:r>
              <a:rPr lang="fr-FR" sz="1100" b="1" dirty="0">
                <a:solidFill>
                  <a:srgbClr val="004AAD"/>
                </a:solidFill>
              </a:rPr>
              <a:t>Collaboration privilégiée avec des entreprises locales </a:t>
            </a:r>
            <a:r>
              <a:rPr lang="fr-FR" sz="1100" dirty="0"/>
              <a:t>pour insérer ou former nos salariés avec l’objectif de les accompagner vers un emploi durable :</a:t>
            </a:r>
          </a:p>
          <a:p>
            <a:pPr marL="538163" indent="-171450" algn="just">
              <a:buFontTx/>
              <a:buChar char="-"/>
            </a:pPr>
            <a:r>
              <a:rPr lang="fr-FR" sz="1100" dirty="0"/>
              <a:t>Partenariat sur l’entretien du Réseau de Chaleur du Grand Besançon avec le groupe ENGIE et notre GEIQ : Groupement d’Employeurs pour l’Insertion et la Qualification</a:t>
            </a:r>
          </a:p>
          <a:p>
            <a:pPr marL="538163" indent="-171450" algn="just">
              <a:buFontTx/>
              <a:buChar char="-"/>
            </a:pPr>
            <a:r>
              <a:rPr lang="fr-FR" sz="1100" dirty="0"/>
              <a:t>Partenariat avec La Mutualité Française Comtoise pour la mise en place et la gestion de clauses sociales sur leur marché de construction d’EHPAD,</a:t>
            </a:r>
          </a:p>
          <a:p>
            <a:pPr marL="538163" indent="-171450" algn="just">
              <a:buFontTx/>
              <a:buChar char="-"/>
            </a:pPr>
            <a:endParaRPr lang="fr-FR" sz="1100" dirty="0"/>
          </a:p>
          <a:p>
            <a:pPr marL="171450" indent="-171450" algn="just">
              <a:buFontTx/>
              <a:buChar char="-"/>
            </a:pPr>
            <a:r>
              <a:rPr lang="fr-FR" sz="1100" dirty="0"/>
              <a:t>Collaboration avec le </a:t>
            </a:r>
            <a:r>
              <a:rPr lang="fr-FR" sz="1100" b="1" dirty="0">
                <a:solidFill>
                  <a:srgbClr val="004AAD"/>
                </a:solidFill>
              </a:rPr>
              <a:t>Conseil Départemental</a:t>
            </a:r>
            <a:r>
              <a:rPr lang="fr-FR" sz="1100" dirty="0"/>
              <a:t> dans le cadre d’un appel d’offres « Les Parcours immersifs » avec l’objectif d’accompagner des BRSA vers un emploi durable.</a:t>
            </a:r>
          </a:p>
          <a:p>
            <a:pPr algn="just"/>
            <a:endParaRPr lang="fr-FR" sz="1100" dirty="0"/>
          </a:p>
          <a:p>
            <a:pPr marL="171450" indent="-171450" algn="just">
              <a:buFont typeface="Arial" panose="020B0604020202020204" pitchFamily="34" charset="0"/>
              <a:buChar char="•"/>
            </a:pPr>
            <a:r>
              <a:rPr lang="fr-FR" sz="1100" b="1" dirty="0">
                <a:solidFill>
                  <a:srgbClr val="004AAD"/>
                </a:solidFill>
              </a:rPr>
              <a:t>Mécénats</a:t>
            </a:r>
            <a:r>
              <a:rPr lang="fr-FR" sz="1100" dirty="0"/>
              <a:t> avec </a:t>
            </a:r>
            <a:r>
              <a:rPr lang="fr-FR" sz="1100" b="1" dirty="0">
                <a:solidFill>
                  <a:srgbClr val="004AAD"/>
                </a:solidFill>
              </a:rPr>
              <a:t>Halte Discrimination</a:t>
            </a:r>
            <a:r>
              <a:rPr lang="fr-FR" sz="1100" dirty="0"/>
              <a:t>, </a:t>
            </a:r>
            <a:r>
              <a:rPr lang="fr-FR" sz="1100" b="1" dirty="0">
                <a:solidFill>
                  <a:srgbClr val="004AAD"/>
                </a:solidFill>
              </a:rPr>
              <a:t>Alpha Léo</a:t>
            </a:r>
            <a:r>
              <a:rPr lang="fr-FR" sz="1100" dirty="0"/>
              <a:t>, </a:t>
            </a:r>
          </a:p>
          <a:p>
            <a:pPr marL="171450" indent="-171450" algn="just">
              <a:buFont typeface="Arial" panose="020B0604020202020204" pitchFamily="34" charset="0"/>
              <a:buChar char="•"/>
            </a:pPr>
            <a:r>
              <a:rPr lang="fr-FR" sz="1100" dirty="0"/>
              <a:t>Collaboration avec toutes les structures de l’IAE et globalement </a:t>
            </a:r>
            <a:r>
              <a:rPr lang="fr-FR" sz="1100" b="1" dirty="0">
                <a:solidFill>
                  <a:srgbClr val="004AAD"/>
                </a:solidFill>
              </a:rPr>
              <a:t>tous les partenaires de l’emploi</a:t>
            </a:r>
            <a:r>
              <a:rPr lang="fr-FR" sz="1100" dirty="0"/>
              <a:t> avec un objectif commun d’accompagner les demandeurs d’emploi de longue durée vers un emploi durable.</a:t>
            </a:r>
          </a:p>
        </p:txBody>
      </p:sp>
      <p:sp>
        <p:nvSpPr>
          <p:cNvPr id="16" name="Rectangle 15">
            <a:extLst>
              <a:ext uri="{FF2B5EF4-FFF2-40B4-BE49-F238E27FC236}">
                <a16:creationId xmlns:a16="http://schemas.microsoft.com/office/drawing/2014/main" id="{AE51D007-5DB6-822C-F576-6B97AB67F75C}"/>
              </a:ext>
            </a:extLst>
          </p:cNvPr>
          <p:cNvSpPr/>
          <p:nvPr/>
        </p:nvSpPr>
        <p:spPr>
          <a:xfrm>
            <a:off x="8568199" y="6611512"/>
            <a:ext cx="3230573" cy="60493"/>
          </a:xfrm>
          <a:prstGeom prst="rect">
            <a:avLst/>
          </a:prstGeom>
          <a:solidFill>
            <a:srgbClr val="FF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C3E8270-FBA1-2AA8-594D-74CBD32F7634}"/>
              </a:ext>
            </a:extLst>
          </p:cNvPr>
          <p:cNvSpPr txBox="1"/>
          <p:nvPr/>
        </p:nvSpPr>
        <p:spPr>
          <a:xfrm>
            <a:off x="8378755" y="6378703"/>
            <a:ext cx="3503199" cy="261610"/>
          </a:xfrm>
          <a:prstGeom prst="rect">
            <a:avLst/>
          </a:prstGeom>
          <a:noFill/>
        </p:spPr>
        <p:txBody>
          <a:bodyPr wrap="square">
            <a:spAutoFit/>
          </a:bodyPr>
          <a:lstStyle/>
          <a:p>
            <a:pPr algn="r"/>
            <a:r>
              <a:rPr lang="fr-FR" sz="1100" dirty="0">
                <a:solidFill>
                  <a:schemeClr val="accent1">
                    <a:lumMod val="50000"/>
                  </a:schemeClr>
                </a:solidFill>
                <a:latin typeface="+mj-lt"/>
              </a:rPr>
              <a:t>Implication dans le développement du territoire - 13</a:t>
            </a:r>
          </a:p>
        </p:txBody>
      </p:sp>
      <p:sp>
        <p:nvSpPr>
          <p:cNvPr id="20" name="ZoneTexte 19">
            <a:extLst>
              <a:ext uri="{FF2B5EF4-FFF2-40B4-BE49-F238E27FC236}">
                <a16:creationId xmlns:a16="http://schemas.microsoft.com/office/drawing/2014/main" id="{026A4E04-EA93-B824-E460-AD4652D07660}"/>
              </a:ext>
            </a:extLst>
          </p:cNvPr>
          <p:cNvSpPr txBox="1"/>
          <p:nvPr/>
        </p:nvSpPr>
        <p:spPr>
          <a:xfrm>
            <a:off x="7213163" y="598271"/>
            <a:ext cx="184731" cy="584775"/>
          </a:xfrm>
          <a:prstGeom prst="rect">
            <a:avLst/>
          </a:prstGeom>
          <a:noFill/>
        </p:spPr>
        <p:txBody>
          <a:bodyPr wrap="none" rtlCol="0">
            <a:spAutoFit/>
          </a:bodyPr>
          <a:lstStyle/>
          <a:p>
            <a:endParaRPr lang="fr-FR" sz="1600" b="1" i="1" dirty="0">
              <a:latin typeface="+mj-lt"/>
            </a:endParaRPr>
          </a:p>
          <a:p>
            <a:endParaRPr lang="fr-FR" sz="1600" b="1" i="1" dirty="0">
              <a:latin typeface="+mj-lt"/>
            </a:endParaRPr>
          </a:p>
        </p:txBody>
      </p:sp>
      <p:sp>
        <p:nvSpPr>
          <p:cNvPr id="4" name="ZoneTexte 3">
            <a:extLst>
              <a:ext uri="{FF2B5EF4-FFF2-40B4-BE49-F238E27FC236}">
                <a16:creationId xmlns:a16="http://schemas.microsoft.com/office/drawing/2014/main" id="{C32F41AA-D8AA-DBE3-3F4A-506ED2EB7060}"/>
              </a:ext>
            </a:extLst>
          </p:cNvPr>
          <p:cNvSpPr txBox="1"/>
          <p:nvPr/>
        </p:nvSpPr>
        <p:spPr>
          <a:xfrm>
            <a:off x="6230400" y="598271"/>
            <a:ext cx="5451096" cy="584775"/>
          </a:xfrm>
          <a:prstGeom prst="rect">
            <a:avLst/>
          </a:prstGeom>
          <a:noFill/>
        </p:spPr>
        <p:txBody>
          <a:bodyPr wrap="square" rtlCol="0">
            <a:spAutoFit/>
          </a:bodyPr>
          <a:lstStyle/>
          <a:p>
            <a:pPr algn="r"/>
            <a:r>
              <a:rPr lang="fr-FR" sz="1600" b="1" i="1" dirty="0">
                <a:latin typeface="+mj-lt"/>
              </a:rPr>
              <a:t>Implication dans le développement du territoire</a:t>
            </a:r>
          </a:p>
          <a:p>
            <a:pPr algn="r"/>
            <a:endParaRPr lang="fr-FR" sz="1600" b="1" i="1" dirty="0">
              <a:latin typeface="+mj-lt"/>
            </a:endParaRPr>
          </a:p>
        </p:txBody>
      </p:sp>
      <p:pic>
        <p:nvPicPr>
          <p:cNvPr id="3" name="Image 2" descr="Une image contenant dessin, clipart, croquis, Graphique">
            <a:extLst>
              <a:ext uri="{FF2B5EF4-FFF2-40B4-BE49-F238E27FC236}">
                <a16:creationId xmlns:a16="http://schemas.microsoft.com/office/drawing/2014/main" id="{AFBEE5D2-381E-9692-75BD-A0A120F02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686" y="195327"/>
            <a:ext cx="360000" cy="360000"/>
          </a:xfrm>
          <a:prstGeom prst="rect">
            <a:avLst/>
          </a:prstGeom>
        </p:spPr>
      </p:pic>
      <p:pic>
        <p:nvPicPr>
          <p:cNvPr id="5" name="Image 4" descr="Une image contenant texte, Police, conception, capture d’écran&#10;&#10;Description générée automatiquement">
            <a:extLst>
              <a:ext uri="{FF2B5EF4-FFF2-40B4-BE49-F238E27FC236}">
                <a16:creationId xmlns:a16="http://schemas.microsoft.com/office/drawing/2014/main" id="{AEAA5F25-238F-22BF-4637-85E1E32B52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57727" y="972635"/>
            <a:ext cx="360000" cy="360000"/>
          </a:xfrm>
          <a:prstGeom prst="rect">
            <a:avLst/>
          </a:prstGeom>
        </p:spPr>
      </p:pic>
      <p:pic>
        <p:nvPicPr>
          <p:cNvPr id="7" name="Image 6" descr="Une image contenant texte, Police, logo, conception&#10;&#10;Description générée automatiquement">
            <a:extLst>
              <a:ext uri="{FF2B5EF4-FFF2-40B4-BE49-F238E27FC236}">
                <a16:creationId xmlns:a16="http://schemas.microsoft.com/office/drawing/2014/main" id="{2F68B63B-EFB3-0487-35A3-E7C83DCE86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65212" y="972635"/>
            <a:ext cx="360000" cy="360000"/>
          </a:xfrm>
          <a:prstGeom prst="rect">
            <a:avLst/>
          </a:prstGeom>
        </p:spPr>
      </p:pic>
      <p:pic>
        <p:nvPicPr>
          <p:cNvPr id="8" name="Image 7" descr="Une image contenant conception, texte, capture d’écran&#10;&#10;Description générée automatiquement">
            <a:extLst>
              <a:ext uri="{FF2B5EF4-FFF2-40B4-BE49-F238E27FC236}">
                <a16:creationId xmlns:a16="http://schemas.microsoft.com/office/drawing/2014/main" id="{F13E9A40-6F36-FB8C-9BAD-4FD45A0B0B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68385" y="972635"/>
            <a:ext cx="360000" cy="360000"/>
          </a:xfrm>
          <a:prstGeom prst="rect">
            <a:avLst/>
          </a:prstGeom>
        </p:spPr>
      </p:pic>
      <p:pic>
        <p:nvPicPr>
          <p:cNvPr id="13" name="Image 12" descr="Une image contenant texte, conception, logo, rouge&#10;&#10;Description générée automatiquement">
            <a:extLst>
              <a:ext uri="{FF2B5EF4-FFF2-40B4-BE49-F238E27FC236}">
                <a16:creationId xmlns:a16="http://schemas.microsoft.com/office/drawing/2014/main" id="{6B2A433A-0118-8691-61EC-FE72019AA3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94116" y="972635"/>
            <a:ext cx="360000" cy="360000"/>
          </a:xfrm>
          <a:prstGeom prst="rect">
            <a:avLst/>
          </a:prstGeom>
        </p:spPr>
      </p:pic>
      <p:pic>
        <p:nvPicPr>
          <p:cNvPr id="9" name="Image 8" descr="Une image contenant texte, Police, logo, capture d’écran&#10;&#10;Description générée automatiquement">
            <a:extLst>
              <a:ext uri="{FF2B5EF4-FFF2-40B4-BE49-F238E27FC236}">
                <a16:creationId xmlns:a16="http://schemas.microsoft.com/office/drawing/2014/main" id="{7B02C166-A2AB-F0B8-D97E-E882D4F797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85539" y="972635"/>
            <a:ext cx="360000" cy="360000"/>
          </a:xfrm>
          <a:prstGeom prst="rect">
            <a:avLst/>
          </a:prstGeom>
        </p:spPr>
      </p:pic>
      <p:pic>
        <p:nvPicPr>
          <p:cNvPr id="12" name="Image 11" descr="Une image contenant texte, Police, Graphique, rouge&#10;&#10;Description générée automatiquement">
            <a:extLst>
              <a:ext uri="{FF2B5EF4-FFF2-40B4-BE49-F238E27FC236}">
                <a16:creationId xmlns:a16="http://schemas.microsoft.com/office/drawing/2014/main" id="{E2497ADE-462B-7C72-D46A-DE279503BBC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19847" y="972635"/>
            <a:ext cx="360000" cy="360000"/>
          </a:xfrm>
          <a:prstGeom prst="rect">
            <a:avLst/>
          </a:prstGeom>
        </p:spPr>
      </p:pic>
      <p:pic>
        <p:nvPicPr>
          <p:cNvPr id="14" name="Image 13" descr="Une image contenant texte, Police, conception, logo&#10;&#10;Description générée automatiquement">
            <a:extLst>
              <a:ext uri="{FF2B5EF4-FFF2-40B4-BE49-F238E27FC236}">
                <a16:creationId xmlns:a16="http://schemas.microsoft.com/office/drawing/2014/main" id="{CE3CFA31-EC6E-404A-7E39-1E35E7EDAAB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711270" y="972635"/>
            <a:ext cx="360000" cy="360000"/>
          </a:xfrm>
          <a:prstGeom prst="rect">
            <a:avLst/>
          </a:prstGeom>
        </p:spPr>
      </p:pic>
      <p:pic>
        <p:nvPicPr>
          <p:cNvPr id="15" name="Image 14" descr="Une image contenant texte, oiseau, Police, logo&#10;&#10;Description générée automatiquement">
            <a:extLst>
              <a:ext uri="{FF2B5EF4-FFF2-40B4-BE49-F238E27FC236}">
                <a16:creationId xmlns:a16="http://schemas.microsoft.com/office/drawing/2014/main" id="{1F89D951-B22F-7647-83B7-1D00EB79D6F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72697" y="972635"/>
            <a:ext cx="360000" cy="360000"/>
          </a:xfrm>
          <a:prstGeom prst="rect">
            <a:avLst/>
          </a:prstGeom>
        </p:spPr>
      </p:pic>
      <p:sp>
        <p:nvSpPr>
          <p:cNvPr id="10" name="ZoneTexte 9">
            <a:extLst>
              <a:ext uri="{FF2B5EF4-FFF2-40B4-BE49-F238E27FC236}">
                <a16:creationId xmlns:a16="http://schemas.microsoft.com/office/drawing/2014/main" id="{8017CE7D-95DD-C9E5-92B9-EDB0A690B1B5}"/>
              </a:ext>
            </a:extLst>
          </p:cNvPr>
          <p:cNvSpPr txBox="1"/>
          <p:nvPr/>
        </p:nvSpPr>
        <p:spPr>
          <a:xfrm>
            <a:off x="441606" y="1572799"/>
            <a:ext cx="5341356" cy="2985433"/>
          </a:xfrm>
          <a:prstGeom prst="rect">
            <a:avLst/>
          </a:prstGeom>
          <a:noFill/>
        </p:spPr>
        <p:txBody>
          <a:bodyPr wrap="square" rtlCol="0">
            <a:spAutoFit/>
          </a:bodyPr>
          <a:lstStyle/>
          <a:p>
            <a:pPr algn="just"/>
            <a:r>
              <a:rPr lang="fr-FR" sz="1100" dirty="0"/>
              <a:t>Notre implantation régionale et notre mission d’accompagnement socio-professionnel contribue chaque jour au développement de notre territoire.</a:t>
            </a:r>
          </a:p>
          <a:p>
            <a:pPr algn="just"/>
            <a:endParaRPr lang="fr-FR" sz="1100" dirty="0"/>
          </a:p>
          <a:p>
            <a:pPr algn="just"/>
            <a:r>
              <a:rPr lang="fr-FR" sz="1100" dirty="0"/>
              <a:t>Parce que notre objectif est de </a:t>
            </a:r>
            <a:r>
              <a:rPr lang="fr-FR" sz="1100" b="1" dirty="0">
                <a:solidFill>
                  <a:srgbClr val="0249A4"/>
                </a:solidFill>
              </a:rPr>
              <a:t>mettre à l’emploi </a:t>
            </a:r>
            <a:r>
              <a:rPr lang="fr-FR" sz="1100" dirty="0"/>
              <a:t>nos salariés éloignés de l’emploi</a:t>
            </a:r>
          </a:p>
          <a:p>
            <a:pPr algn="just"/>
            <a:r>
              <a:rPr lang="fr-FR" sz="1100" dirty="0"/>
              <a:t>ou de les </a:t>
            </a:r>
            <a:r>
              <a:rPr lang="fr-FR" sz="1100" b="1" dirty="0">
                <a:solidFill>
                  <a:srgbClr val="0249A4"/>
                </a:solidFill>
              </a:rPr>
              <a:t>former</a:t>
            </a:r>
            <a:r>
              <a:rPr lang="fr-FR" sz="1100" dirty="0"/>
              <a:t> pour leur permettre </a:t>
            </a:r>
            <a:r>
              <a:rPr lang="fr-FR" sz="1100" b="1" dirty="0">
                <a:solidFill>
                  <a:srgbClr val="0249A4"/>
                </a:solidFill>
              </a:rPr>
              <a:t>d’avoir une situation socio-économique stable, une reconnaissance professionnelle </a:t>
            </a:r>
            <a:r>
              <a:rPr lang="fr-FR" sz="1100" dirty="0"/>
              <a:t>ou de les </a:t>
            </a:r>
            <a:r>
              <a:rPr lang="fr-FR" sz="1100" b="1" dirty="0">
                <a:solidFill>
                  <a:srgbClr val="0249A4"/>
                </a:solidFill>
              </a:rPr>
              <a:t>monter en compétences</a:t>
            </a:r>
            <a:r>
              <a:rPr lang="fr-FR" sz="1100" dirty="0"/>
              <a:t>, nous contribuons à </a:t>
            </a:r>
            <a:r>
              <a:rPr lang="fr-FR" sz="1100" b="1" dirty="0">
                <a:solidFill>
                  <a:srgbClr val="0249A4"/>
                </a:solidFill>
              </a:rPr>
              <a:t>enrichir et à faire grandir les citoyens de notre territoire.</a:t>
            </a:r>
          </a:p>
          <a:p>
            <a:pPr algn="just"/>
            <a:endParaRPr lang="fr-FR" sz="1100" dirty="0"/>
          </a:p>
          <a:p>
            <a:pPr algn="just"/>
            <a:r>
              <a:rPr lang="fr-FR" sz="1100" dirty="0"/>
              <a:t>Parce que </a:t>
            </a:r>
            <a:r>
              <a:rPr lang="fr-FR" sz="1100" b="1" dirty="0">
                <a:solidFill>
                  <a:srgbClr val="0249A4"/>
                </a:solidFill>
              </a:rPr>
              <a:t>nous répondons aux attentes précises de recrutement de nos clients</a:t>
            </a:r>
            <a:r>
              <a:rPr lang="fr-FR" sz="1100" dirty="0"/>
              <a:t>, entreprises locales, nous contribuons à faire </a:t>
            </a:r>
            <a:r>
              <a:rPr lang="fr-FR" sz="1100" b="1" dirty="0">
                <a:solidFill>
                  <a:srgbClr val="0249A4"/>
                </a:solidFill>
              </a:rPr>
              <a:t>évoluer leur savoir-faire et à développer leurs activités.</a:t>
            </a:r>
          </a:p>
          <a:p>
            <a:pPr algn="just"/>
            <a:endParaRPr lang="fr-FR" sz="1100" dirty="0"/>
          </a:p>
          <a:p>
            <a:pPr algn="just"/>
            <a:r>
              <a:rPr lang="fr-FR" sz="1100" dirty="0"/>
              <a:t>Cette </a:t>
            </a:r>
            <a:r>
              <a:rPr lang="fr-FR" sz="1100" b="1" dirty="0">
                <a:solidFill>
                  <a:srgbClr val="0249A4"/>
                </a:solidFill>
              </a:rPr>
              <a:t>relation tripartite </a:t>
            </a:r>
            <a:r>
              <a:rPr lang="fr-FR" sz="1100" dirty="0"/>
              <a:t>s’appuie sur </a:t>
            </a:r>
            <a:r>
              <a:rPr lang="fr-FR" sz="1100" b="1" dirty="0">
                <a:solidFill>
                  <a:srgbClr val="0249A4"/>
                </a:solidFill>
              </a:rPr>
              <a:t>les valeurs que nous défendons </a:t>
            </a:r>
            <a:r>
              <a:rPr lang="fr-FR" sz="1100" dirty="0"/>
              <a:t>dans notre</a:t>
            </a:r>
          </a:p>
          <a:p>
            <a:pPr algn="just"/>
            <a:r>
              <a:rPr lang="fr-FR" sz="1100" dirty="0"/>
              <a:t>groupe : </a:t>
            </a:r>
            <a:r>
              <a:rPr lang="fr-FR" sz="1100" b="1" dirty="0">
                <a:solidFill>
                  <a:srgbClr val="0249A4"/>
                </a:solidFill>
              </a:rPr>
              <a:t>bienveillance, écoute, reconnaissance, agir et faire grandir professionnellement, socialement et économiquement tous les acteurs de notre territoire.</a:t>
            </a:r>
          </a:p>
          <a:p>
            <a:pPr algn="just"/>
            <a:endParaRPr lang="fr-FR" sz="1100" dirty="0"/>
          </a:p>
          <a:p>
            <a:pPr algn="just"/>
            <a:endParaRPr lang="fr-FR" sz="1200" dirty="0"/>
          </a:p>
        </p:txBody>
      </p:sp>
      <p:pic>
        <p:nvPicPr>
          <p:cNvPr id="17" name="Image 16" descr="Une image contenant dessin, clipart, croquis, Graphique">
            <a:extLst>
              <a:ext uri="{FF2B5EF4-FFF2-40B4-BE49-F238E27FC236}">
                <a16:creationId xmlns:a16="http://schemas.microsoft.com/office/drawing/2014/main" id="{67ACA92B-61D7-1E9B-D9AD-4700441657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9832" y="4861820"/>
            <a:ext cx="867009" cy="867009"/>
          </a:xfrm>
          <a:prstGeom prst="rect">
            <a:avLst/>
          </a:prstGeom>
        </p:spPr>
      </p:pic>
      <p:sp>
        <p:nvSpPr>
          <p:cNvPr id="39" name="Ellipse 38">
            <a:extLst>
              <a:ext uri="{FF2B5EF4-FFF2-40B4-BE49-F238E27FC236}">
                <a16:creationId xmlns:a16="http://schemas.microsoft.com/office/drawing/2014/main" id="{2A8F7B56-FDAC-A08F-AB03-68FA0582853B}"/>
              </a:ext>
            </a:extLst>
          </p:cNvPr>
          <p:cNvSpPr/>
          <p:nvPr/>
        </p:nvSpPr>
        <p:spPr>
          <a:xfrm>
            <a:off x="2016029" y="4421041"/>
            <a:ext cx="1792110" cy="1721471"/>
          </a:xfrm>
          <a:prstGeom prst="ellipse">
            <a:avLst/>
          </a:prstGeom>
          <a:noFill/>
          <a:ln>
            <a:solidFill>
              <a:srgbClr val="2A43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4B2CF35F-31DB-7D7F-D198-5C0403E6E187}"/>
              </a:ext>
            </a:extLst>
          </p:cNvPr>
          <p:cNvSpPr txBox="1"/>
          <p:nvPr/>
        </p:nvSpPr>
        <p:spPr>
          <a:xfrm>
            <a:off x="3253990" y="4592698"/>
            <a:ext cx="1235916" cy="369332"/>
          </a:xfrm>
          <a:prstGeom prst="rect">
            <a:avLst/>
          </a:prstGeom>
          <a:solidFill>
            <a:schemeClr val="bg1"/>
          </a:solidFill>
        </p:spPr>
        <p:txBody>
          <a:bodyPr wrap="none" rtlCol="0">
            <a:spAutoFit/>
          </a:bodyPr>
          <a:lstStyle/>
          <a:p>
            <a:r>
              <a:rPr lang="fr-FR" dirty="0">
                <a:solidFill>
                  <a:srgbClr val="0249A4"/>
                </a:solidFill>
              </a:rPr>
              <a:t>Entreprises</a:t>
            </a:r>
          </a:p>
        </p:txBody>
      </p:sp>
      <p:sp>
        <p:nvSpPr>
          <p:cNvPr id="22" name="ZoneTexte 21">
            <a:extLst>
              <a:ext uri="{FF2B5EF4-FFF2-40B4-BE49-F238E27FC236}">
                <a16:creationId xmlns:a16="http://schemas.microsoft.com/office/drawing/2014/main" id="{BC47A8E0-07CE-5240-9356-69F3F6181674}"/>
              </a:ext>
            </a:extLst>
          </p:cNvPr>
          <p:cNvSpPr txBox="1"/>
          <p:nvPr/>
        </p:nvSpPr>
        <p:spPr>
          <a:xfrm>
            <a:off x="3403693" y="5551594"/>
            <a:ext cx="902811" cy="369332"/>
          </a:xfrm>
          <a:prstGeom prst="rect">
            <a:avLst/>
          </a:prstGeom>
          <a:solidFill>
            <a:schemeClr val="bg1"/>
          </a:solidFill>
        </p:spPr>
        <p:txBody>
          <a:bodyPr wrap="none" rtlCol="0">
            <a:spAutoFit/>
          </a:bodyPr>
          <a:lstStyle/>
          <a:p>
            <a:r>
              <a:rPr lang="fr-FR" dirty="0">
                <a:solidFill>
                  <a:srgbClr val="0249A4"/>
                </a:solidFill>
              </a:rPr>
              <a:t>Salariés</a:t>
            </a:r>
          </a:p>
        </p:txBody>
      </p:sp>
      <p:sp>
        <p:nvSpPr>
          <p:cNvPr id="25" name="ZoneTexte 24">
            <a:extLst>
              <a:ext uri="{FF2B5EF4-FFF2-40B4-BE49-F238E27FC236}">
                <a16:creationId xmlns:a16="http://schemas.microsoft.com/office/drawing/2014/main" id="{1C573C34-1FE2-9EA5-BF68-8C86AE1DCA67}"/>
              </a:ext>
            </a:extLst>
          </p:cNvPr>
          <p:cNvSpPr txBox="1"/>
          <p:nvPr/>
        </p:nvSpPr>
        <p:spPr>
          <a:xfrm>
            <a:off x="1500229" y="4719828"/>
            <a:ext cx="887872" cy="646331"/>
          </a:xfrm>
          <a:prstGeom prst="rect">
            <a:avLst/>
          </a:prstGeom>
          <a:solidFill>
            <a:schemeClr val="bg1"/>
          </a:solidFill>
        </p:spPr>
        <p:txBody>
          <a:bodyPr wrap="none" rtlCol="0">
            <a:spAutoFit/>
          </a:bodyPr>
          <a:lstStyle/>
          <a:p>
            <a:pPr algn="ctr"/>
            <a:r>
              <a:rPr lang="fr-FR" dirty="0">
                <a:solidFill>
                  <a:srgbClr val="0249A4"/>
                </a:solidFill>
              </a:rPr>
              <a:t>Groupe</a:t>
            </a:r>
          </a:p>
          <a:p>
            <a:pPr algn="ctr"/>
            <a:r>
              <a:rPr lang="fr-FR" dirty="0" err="1">
                <a:solidFill>
                  <a:srgbClr val="0249A4"/>
                </a:solidFill>
              </a:rPr>
              <a:t>Indibat</a:t>
            </a:r>
            <a:endParaRPr lang="fr-FR" dirty="0">
              <a:solidFill>
                <a:srgbClr val="0249A4"/>
              </a:solidFill>
            </a:endParaRPr>
          </a:p>
        </p:txBody>
      </p:sp>
      <p:sp>
        <p:nvSpPr>
          <p:cNvPr id="27" name="ZoneTexte 26">
            <a:extLst>
              <a:ext uri="{FF2B5EF4-FFF2-40B4-BE49-F238E27FC236}">
                <a16:creationId xmlns:a16="http://schemas.microsoft.com/office/drawing/2014/main" id="{7C498294-756E-7CBC-FA33-745EE8CB4CC0}"/>
              </a:ext>
            </a:extLst>
          </p:cNvPr>
          <p:cNvSpPr txBox="1"/>
          <p:nvPr/>
        </p:nvSpPr>
        <p:spPr>
          <a:xfrm>
            <a:off x="1371726" y="5733538"/>
            <a:ext cx="1246623" cy="369332"/>
          </a:xfrm>
          <a:prstGeom prst="rect">
            <a:avLst/>
          </a:prstGeom>
          <a:solidFill>
            <a:schemeClr val="bg1"/>
          </a:solidFill>
        </p:spPr>
        <p:txBody>
          <a:bodyPr wrap="none" rtlCol="0">
            <a:spAutoFit/>
          </a:bodyPr>
          <a:lstStyle/>
          <a:p>
            <a:r>
              <a:rPr lang="fr-FR" dirty="0">
                <a:solidFill>
                  <a:srgbClr val="0249A4"/>
                </a:solidFill>
              </a:rPr>
              <a:t>Partenaires</a:t>
            </a:r>
          </a:p>
        </p:txBody>
      </p:sp>
      <p:sp>
        <p:nvSpPr>
          <p:cNvPr id="42" name="Rectangle : coins arrondis 41">
            <a:extLst>
              <a:ext uri="{FF2B5EF4-FFF2-40B4-BE49-F238E27FC236}">
                <a16:creationId xmlns:a16="http://schemas.microsoft.com/office/drawing/2014/main" id="{4A0BD28C-67C8-2F10-F214-14279A6BFD23}"/>
              </a:ext>
            </a:extLst>
          </p:cNvPr>
          <p:cNvSpPr/>
          <p:nvPr/>
        </p:nvSpPr>
        <p:spPr>
          <a:xfrm>
            <a:off x="7046059" y="5615744"/>
            <a:ext cx="4552724" cy="66691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CB5FDCDB-2C48-5944-974A-577F07E11D00}"/>
              </a:ext>
            </a:extLst>
          </p:cNvPr>
          <p:cNvSpPr txBox="1"/>
          <p:nvPr/>
        </p:nvSpPr>
        <p:spPr>
          <a:xfrm>
            <a:off x="7178582" y="5637244"/>
            <a:ext cx="4439613" cy="1015663"/>
          </a:xfrm>
          <a:prstGeom prst="rect">
            <a:avLst/>
          </a:prstGeom>
          <a:noFill/>
        </p:spPr>
        <p:txBody>
          <a:bodyPr wrap="none" rtlCol="0">
            <a:spAutoFit/>
          </a:bodyPr>
          <a:lstStyle/>
          <a:p>
            <a:pPr algn="ctr"/>
            <a:r>
              <a:rPr lang="fr-FR" sz="1200" b="1" dirty="0">
                <a:solidFill>
                  <a:srgbClr val="004AAD"/>
                </a:solidFill>
                <a:ea typeface="Calibri" panose="020F0502020204030204" pitchFamily="34" charset="0"/>
                <a:cs typeface="Times New Roman" panose="02020603050405020304" pitchFamily="18" charset="0"/>
              </a:rPr>
              <a:t>E</a:t>
            </a:r>
            <a:r>
              <a:rPr lang="fr-FR" sz="1200" b="1" dirty="0">
                <a:solidFill>
                  <a:srgbClr val="004AAD"/>
                </a:solidFill>
                <a:effectLst/>
                <a:ea typeface="Calibri" panose="020F0502020204030204" pitchFamily="34" charset="0"/>
                <a:cs typeface="Times New Roman" panose="02020603050405020304" pitchFamily="18" charset="0"/>
              </a:rPr>
              <a:t>COUTER, COMPRENDRE, FORMER, ACCOMPAGNER, AGIR </a:t>
            </a:r>
          </a:p>
          <a:p>
            <a:pPr algn="ctr"/>
            <a:r>
              <a:rPr lang="fr-FR" sz="1200" b="1" dirty="0">
                <a:solidFill>
                  <a:srgbClr val="004AAD"/>
                </a:solidFill>
                <a:effectLst/>
                <a:ea typeface="Calibri" panose="020F0502020204030204" pitchFamily="34" charset="0"/>
                <a:cs typeface="Times New Roman" panose="02020603050405020304" pitchFamily="18" charset="0"/>
              </a:rPr>
              <a:t>pour et avec tous nos salariés pour notre environnement </a:t>
            </a:r>
          </a:p>
          <a:p>
            <a:pPr algn="ctr"/>
            <a:r>
              <a:rPr lang="fr-FR" sz="1200" b="1" dirty="0">
                <a:solidFill>
                  <a:srgbClr val="004AAD"/>
                </a:solidFill>
                <a:effectLst/>
                <a:ea typeface="Calibri" panose="020F0502020204030204" pitchFamily="34" charset="0"/>
                <a:cs typeface="Times New Roman" panose="02020603050405020304" pitchFamily="18" charset="0"/>
              </a:rPr>
              <a:t>et les emplois de demain sur notre territoire.</a:t>
            </a:r>
          </a:p>
          <a:p>
            <a:pPr algn="ctr"/>
            <a:endParaRPr lang="fr-FR" sz="1200" dirty="0">
              <a:ea typeface="Calibri" panose="020F0502020204030204" pitchFamily="34" charset="0"/>
              <a:cs typeface="Times New Roman" panose="02020603050405020304" pitchFamily="18" charset="0"/>
            </a:endParaRPr>
          </a:p>
          <a:p>
            <a:endParaRPr lang="fr-FR" sz="1200" dirty="0"/>
          </a:p>
        </p:txBody>
      </p:sp>
    </p:spTree>
    <p:extLst>
      <p:ext uri="{BB962C8B-B14F-4D97-AF65-F5344CB8AC3E}">
        <p14:creationId xmlns:p14="http://schemas.microsoft.com/office/powerpoint/2010/main" val="344312309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4494</Words>
  <Application>Microsoft Office PowerPoint</Application>
  <PresentationFormat>Grand écran</PresentationFormat>
  <Paragraphs>439</Paragraphs>
  <Slides>13</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ADLaM Display</vt:lpstr>
      <vt:lpstr>Aptos</vt:lpstr>
      <vt:lpstr>Arial</vt:lpstr>
      <vt:lpstr>Arial Black</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brunsmann</dc:creator>
  <cp:lastModifiedBy>Sophie BRUNSMANN</cp:lastModifiedBy>
  <cp:revision>73</cp:revision>
  <cp:lastPrinted>2023-11-30T14:36:22Z</cp:lastPrinted>
  <dcterms:created xsi:type="dcterms:W3CDTF">2023-11-23T13:24:23Z</dcterms:created>
  <dcterms:modified xsi:type="dcterms:W3CDTF">2024-03-26T17:21:29Z</dcterms:modified>
</cp:coreProperties>
</file>